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sldIdLst>
    <p:sldId id="256" r:id="rId2"/>
    <p:sldId id="258" r:id="rId3"/>
    <p:sldId id="259" r:id="rId4"/>
    <p:sldId id="261" r:id="rId5"/>
    <p:sldId id="271" r:id="rId6"/>
    <p:sldId id="275" r:id="rId7"/>
    <p:sldId id="260" r:id="rId8"/>
    <p:sldId id="273" r:id="rId9"/>
    <p:sldId id="274" r:id="rId10"/>
    <p:sldId id="262" r:id="rId11"/>
    <p:sldId id="263" r:id="rId12"/>
    <p:sldId id="268" r:id="rId13"/>
    <p:sldId id="264" r:id="rId14"/>
    <p:sldId id="265" r:id="rId15"/>
    <p:sldId id="270" r:id="rId16"/>
    <p:sldId id="266"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3A3411F-24D6-4D68-9CFC-ADF9D288AA8E}">
          <p14:sldIdLst>
            <p14:sldId id="256"/>
            <p14:sldId id="258"/>
            <p14:sldId id="259"/>
            <p14:sldId id="261"/>
            <p14:sldId id="271"/>
            <p14:sldId id="275"/>
            <p14:sldId id="260"/>
            <p14:sldId id="273"/>
            <p14:sldId id="274"/>
            <p14:sldId id="262"/>
            <p14:sldId id="263"/>
            <p14:sldId id="268"/>
            <p14:sldId id="264"/>
            <p14:sldId id="265"/>
            <p14:sldId id="270"/>
            <p14:sldId id="266"/>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32" autoAdjust="0"/>
  </p:normalViewPr>
  <p:slideViewPr>
    <p:cSldViewPr snapToGrid="0">
      <p:cViewPr varScale="1">
        <p:scale>
          <a:sx n="80" d="100"/>
          <a:sy n="80" d="100"/>
        </p:scale>
        <p:origin x="782"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1C0D12-A6E5-4A14-994C-062EAB94ECB4}" type="datetimeFigureOut">
              <a:rPr lang="en-IN" smtClean="0"/>
              <a:t>13-12-23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9F1F0F7-6206-4170-B1C2-82EF837ED56D}" type="slidenum">
              <a:rPr lang="en-IN" smtClean="0"/>
              <a:t>‹#›</a:t>
            </a:fld>
            <a:endParaRPr lang="en-IN"/>
          </a:p>
        </p:txBody>
      </p:sp>
    </p:spTree>
    <p:extLst>
      <p:ext uri="{BB962C8B-B14F-4D97-AF65-F5344CB8AC3E}">
        <p14:creationId xmlns:p14="http://schemas.microsoft.com/office/powerpoint/2010/main" val="2984624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1C0D12-A6E5-4A14-994C-062EAB94ECB4}" type="datetimeFigureOut">
              <a:rPr lang="en-IN" smtClean="0"/>
              <a:t>13-12-23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9F1F0F7-6206-4170-B1C2-82EF837ED56D}" type="slidenum">
              <a:rPr lang="en-IN" smtClean="0"/>
              <a:t>‹#›</a:t>
            </a:fld>
            <a:endParaRPr lang="en-IN"/>
          </a:p>
        </p:txBody>
      </p:sp>
    </p:spTree>
    <p:extLst>
      <p:ext uri="{BB962C8B-B14F-4D97-AF65-F5344CB8AC3E}">
        <p14:creationId xmlns:p14="http://schemas.microsoft.com/office/powerpoint/2010/main" val="185935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1C0D12-A6E5-4A14-994C-062EAB94ECB4}" type="datetimeFigureOut">
              <a:rPr lang="en-IN" smtClean="0"/>
              <a:t>13-12-23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9F1F0F7-6206-4170-B1C2-82EF837ED56D}"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26150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61C0D12-A6E5-4A14-994C-062EAB94ECB4}" type="datetimeFigureOut">
              <a:rPr lang="en-IN" smtClean="0"/>
              <a:t>13-12-23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9F1F0F7-6206-4170-B1C2-82EF837ED56D}" type="slidenum">
              <a:rPr lang="en-IN" smtClean="0"/>
              <a:t>‹#›</a:t>
            </a:fld>
            <a:endParaRPr lang="en-IN"/>
          </a:p>
        </p:txBody>
      </p:sp>
    </p:spTree>
    <p:extLst>
      <p:ext uri="{BB962C8B-B14F-4D97-AF65-F5344CB8AC3E}">
        <p14:creationId xmlns:p14="http://schemas.microsoft.com/office/powerpoint/2010/main" val="3656331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61C0D12-A6E5-4A14-994C-062EAB94ECB4}" type="datetimeFigureOut">
              <a:rPr lang="en-IN" smtClean="0"/>
              <a:t>13-12-23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9F1F0F7-6206-4170-B1C2-82EF837ED56D}"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910982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61C0D12-A6E5-4A14-994C-062EAB94ECB4}" type="datetimeFigureOut">
              <a:rPr lang="en-IN" smtClean="0"/>
              <a:t>13-12-23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9F1F0F7-6206-4170-B1C2-82EF837ED56D}" type="slidenum">
              <a:rPr lang="en-IN" smtClean="0"/>
              <a:t>‹#›</a:t>
            </a:fld>
            <a:endParaRPr lang="en-IN"/>
          </a:p>
        </p:txBody>
      </p:sp>
    </p:spTree>
    <p:extLst>
      <p:ext uri="{BB962C8B-B14F-4D97-AF65-F5344CB8AC3E}">
        <p14:creationId xmlns:p14="http://schemas.microsoft.com/office/powerpoint/2010/main" val="338829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1C0D12-A6E5-4A14-994C-062EAB94ECB4}" type="datetimeFigureOut">
              <a:rPr lang="en-IN" smtClean="0"/>
              <a:t>13-12-23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9F1F0F7-6206-4170-B1C2-82EF837ED56D}" type="slidenum">
              <a:rPr lang="en-IN" smtClean="0"/>
              <a:t>‹#›</a:t>
            </a:fld>
            <a:endParaRPr lang="en-IN"/>
          </a:p>
        </p:txBody>
      </p:sp>
    </p:spTree>
    <p:extLst>
      <p:ext uri="{BB962C8B-B14F-4D97-AF65-F5344CB8AC3E}">
        <p14:creationId xmlns:p14="http://schemas.microsoft.com/office/powerpoint/2010/main" val="7989146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1C0D12-A6E5-4A14-994C-062EAB94ECB4}" type="datetimeFigureOut">
              <a:rPr lang="en-IN" smtClean="0"/>
              <a:t>13-12-23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9F1F0F7-6206-4170-B1C2-82EF837ED56D}" type="slidenum">
              <a:rPr lang="en-IN" smtClean="0"/>
              <a:t>‹#›</a:t>
            </a:fld>
            <a:endParaRPr lang="en-IN"/>
          </a:p>
        </p:txBody>
      </p:sp>
    </p:spTree>
    <p:extLst>
      <p:ext uri="{BB962C8B-B14F-4D97-AF65-F5344CB8AC3E}">
        <p14:creationId xmlns:p14="http://schemas.microsoft.com/office/powerpoint/2010/main" val="1869697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1C0D12-A6E5-4A14-994C-062EAB94ECB4}" type="datetimeFigureOut">
              <a:rPr lang="en-IN" smtClean="0"/>
              <a:t>13-12-23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9F1F0F7-6206-4170-B1C2-82EF837ED56D}" type="slidenum">
              <a:rPr lang="en-IN" smtClean="0"/>
              <a:t>‹#›</a:t>
            </a:fld>
            <a:endParaRPr lang="en-IN"/>
          </a:p>
        </p:txBody>
      </p:sp>
    </p:spTree>
    <p:extLst>
      <p:ext uri="{BB962C8B-B14F-4D97-AF65-F5344CB8AC3E}">
        <p14:creationId xmlns:p14="http://schemas.microsoft.com/office/powerpoint/2010/main" val="428524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1C0D12-A6E5-4A14-994C-062EAB94ECB4}" type="datetimeFigureOut">
              <a:rPr lang="en-IN" smtClean="0"/>
              <a:t>13-12-23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9F1F0F7-6206-4170-B1C2-82EF837ED56D}" type="slidenum">
              <a:rPr lang="en-IN" smtClean="0"/>
              <a:t>‹#›</a:t>
            </a:fld>
            <a:endParaRPr lang="en-IN"/>
          </a:p>
        </p:txBody>
      </p:sp>
    </p:spTree>
    <p:extLst>
      <p:ext uri="{BB962C8B-B14F-4D97-AF65-F5344CB8AC3E}">
        <p14:creationId xmlns:p14="http://schemas.microsoft.com/office/powerpoint/2010/main" val="1198878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1C0D12-A6E5-4A14-994C-062EAB94ECB4}" type="datetimeFigureOut">
              <a:rPr lang="en-IN" smtClean="0"/>
              <a:t>13-12-23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9F1F0F7-6206-4170-B1C2-82EF837ED56D}" type="slidenum">
              <a:rPr lang="en-IN" smtClean="0"/>
              <a:t>‹#›</a:t>
            </a:fld>
            <a:endParaRPr lang="en-IN"/>
          </a:p>
        </p:txBody>
      </p:sp>
    </p:spTree>
    <p:extLst>
      <p:ext uri="{BB962C8B-B14F-4D97-AF65-F5344CB8AC3E}">
        <p14:creationId xmlns:p14="http://schemas.microsoft.com/office/powerpoint/2010/main" val="3428549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1C0D12-A6E5-4A14-994C-062EAB94ECB4}" type="datetimeFigureOut">
              <a:rPr lang="en-IN" smtClean="0"/>
              <a:t>13-12-23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9F1F0F7-6206-4170-B1C2-82EF837ED56D}" type="slidenum">
              <a:rPr lang="en-IN" smtClean="0"/>
              <a:t>‹#›</a:t>
            </a:fld>
            <a:endParaRPr lang="en-IN"/>
          </a:p>
        </p:txBody>
      </p:sp>
    </p:spTree>
    <p:extLst>
      <p:ext uri="{BB962C8B-B14F-4D97-AF65-F5344CB8AC3E}">
        <p14:creationId xmlns:p14="http://schemas.microsoft.com/office/powerpoint/2010/main" val="2125641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1C0D12-A6E5-4A14-994C-062EAB94ECB4}" type="datetimeFigureOut">
              <a:rPr lang="en-IN" smtClean="0"/>
              <a:t>13-12-23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9F1F0F7-6206-4170-B1C2-82EF837ED56D}" type="slidenum">
              <a:rPr lang="en-IN" smtClean="0"/>
              <a:t>‹#›</a:t>
            </a:fld>
            <a:endParaRPr lang="en-IN"/>
          </a:p>
        </p:txBody>
      </p:sp>
    </p:spTree>
    <p:extLst>
      <p:ext uri="{BB962C8B-B14F-4D97-AF65-F5344CB8AC3E}">
        <p14:creationId xmlns:p14="http://schemas.microsoft.com/office/powerpoint/2010/main" val="3071453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1C0D12-A6E5-4A14-994C-062EAB94ECB4}" type="datetimeFigureOut">
              <a:rPr lang="en-IN" smtClean="0"/>
              <a:t>13-12-23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9F1F0F7-6206-4170-B1C2-82EF837ED56D}" type="slidenum">
              <a:rPr lang="en-IN" smtClean="0"/>
              <a:t>‹#›</a:t>
            </a:fld>
            <a:endParaRPr lang="en-IN"/>
          </a:p>
        </p:txBody>
      </p:sp>
    </p:spTree>
    <p:extLst>
      <p:ext uri="{BB962C8B-B14F-4D97-AF65-F5344CB8AC3E}">
        <p14:creationId xmlns:p14="http://schemas.microsoft.com/office/powerpoint/2010/main" val="3639394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1C0D12-A6E5-4A14-994C-062EAB94ECB4}" type="datetimeFigureOut">
              <a:rPr lang="en-IN" smtClean="0"/>
              <a:t>13-12-23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9F1F0F7-6206-4170-B1C2-82EF837ED56D}" type="slidenum">
              <a:rPr lang="en-IN" smtClean="0"/>
              <a:t>‹#›</a:t>
            </a:fld>
            <a:endParaRPr lang="en-IN"/>
          </a:p>
        </p:txBody>
      </p:sp>
    </p:spTree>
    <p:extLst>
      <p:ext uri="{BB962C8B-B14F-4D97-AF65-F5344CB8AC3E}">
        <p14:creationId xmlns:p14="http://schemas.microsoft.com/office/powerpoint/2010/main" val="1211504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1C0D12-A6E5-4A14-994C-062EAB94ECB4}" type="datetimeFigureOut">
              <a:rPr lang="en-IN" smtClean="0"/>
              <a:t>13-12-23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9F1F0F7-6206-4170-B1C2-82EF837ED56D}" type="slidenum">
              <a:rPr lang="en-IN" smtClean="0"/>
              <a:t>‹#›</a:t>
            </a:fld>
            <a:endParaRPr lang="en-IN"/>
          </a:p>
        </p:txBody>
      </p:sp>
    </p:spTree>
    <p:extLst>
      <p:ext uri="{BB962C8B-B14F-4D97-AF65-F5344CB8AC3E}">
        <p14:creationId xmlns:p14="http://schemas.microsoft.com/office/powerpoint/2010/main" val="2138217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61C0D12-A6E5-4A14-994C-062EAB94ECB4}" type="datetimeFigureOut">
              <a:rPr lang="en-IN" smtClean="0"/>
              <a:t>13-12-23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9F1F0F7-6206-4170-B1C2-82EF837ED56D}" type="slidenum">
              <a:rPr lang="en-IN" smtClean="0"/>
              <a:t>‹#›</a:t>
            </a:fld>
            <a:endParaRPr lang="en-IN"/>
          </a:p>
        </p:txBody>
      </p:sp>
    </p:spTree>
    <p:extLst>
      <p:ext uri="{BB962C8B-B14F-4D97-AF65-F5344CB8AC3E}">
        <p14:creationId xmlns:p14="http://schemas.microsoft.com/office/powerpoint/2010/main" val="30372877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0549" y="69682"/>
            <a:ext cx="11185864" cy="6338656"/>
          </a:xfrm>
        </p:spPr>
        <p:txBody>
          <a:bodyPr>
            <a:noAutofit/>
          </a:bodyPr>
          <a:lstStyle/>
          <a:p>
            <a:pPr algn="ctr"/>
            <a:r>
              <a:rPr lang="en-IN" sz="2000" dirty="0">
                <a:latin typeface="Times New Roman" panose="02020603050405020304" pitchFamily="18" charset="0"/>
                <a:cs typeface="Times New Roman" panose="02020603050405020304" pitchFamily="18" charset="0"/>
              </a:rPr>
              <a:t>A Project Presentation on</a:t>
            </a:r>
          </a:p>
          <a:p>
            <a:pPr algn="ct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IoT based Mini-Elevator for</a:t>
            </a:r>
            <a:br>
              <a:rPr lang="en-IN" sz="2000" b="1"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Transferring Light Weight Stuffs</a:t>
            </a:r>
            <a:br>
              <a:rPr lang="en-IN" sz="2000" b="1" dirty="0">
                <a:latin typeface="Times New Roman" panose="02020603050405020304" pitchFamily="18" charset="0"/>
                <a:cs typeface="Times New Roman" panose="02020603050405020304" pitchFamily="18" charset="0"/>
              </a:rPr>
            </a:br>
            <a:r>
              <a:rPr lang="en-IN" sz="2000" b="1" dirty="0">
                <a:latin typeface="Times New Roman" panose="02020603050405020304" pitchFamily="18" charset="0"/>
                <a:cs typeface="Times New Roman" panose="02020603050405020304" pitchFamily="18" charset="0"/>
              </a:rPr>
              <a:t>in multistorey buildings “</a:t>
            </a:r>
          </a:p>
          <a:p>
            <a:pPr algn="ctr"/>
            <a:endParaRPr lang="en-IN" sz="2000" b="1" dirty="0">
              <a:latin typeface="Times New Roman" panose="02020603050405020304" pitchFamily="18" charset="0"/>
              <a:cs typeface="Times New Roman" panose="02020603050405020304" pitchFamily="18" charset="0"/>
            </a:endParaRPr>
          </a:p>
          <a:p>
            <a:pPr algn="ctr"/>
            <a:r>
              <a:rPr lang="en-IN" sz="2000" dirty="0">
                <a:latin typeface="Times New Roman" panose="02020603050405020304" pitchFamily="18" charset="0"/>
                <a:cs typeface="Times New Roman" panose="02020603050405020304" pitchFamily="18" charset="0"/>
              </a:rPr>
              <a:t>Submitted by</a:t>
            </a:r>
          </a:p>
          <a:p>
            <a:pPr algn="ct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Mr. Shubham Chandrakant Avatade</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Mr. Akash Prabhakar Agawane</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Mr. Rahil Santosh Gangwal</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Mr. Nemat Mahamud Sache</a:t>
            </a:r>
          </a:p>
          <a:p>
            <a:pPr algn="ct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Under the Guidance of</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Dr. S. B. Tuljapure</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 </a:t>
            </a:r>
            <a:br>
              <a:rPr lang="en-IN" sz="2000" dirty="0">
                <a:latin typeface="Times New Roman" panose="02020603050405020304" pitchFamily="18" charset="0"/>
                <a:cs typeface="Times New Roman" panose="02020603050405020304" pitchFamily="18" charset="0"/>
              </a:rPr>
            </a:b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Department of Mechanical Engineering</a:t>
            </a:r>
            <a:br>
              <a:rPr lang="en-IN" sz="2000" dirty="0">
                <a:latin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Walchand Institute of Technology, Solapur</a:t>
            </a:r>
            <a:br>
              <a:rPr lang="en-IN" sz="1600" dirty="0">
                <a:latin typeface="Times New Roman" panose="02020603050405020304" pitchFamily="18" charset="0"/>
                <a:cs typeface="Times New Roman" panose="02020603050405020304" pitchFamily="18" charset="0"/>
              </a:rPr>
            </a:b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579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3092813" y="1863307"/>
            <a:ext cx="6270021" cy="3398806"/>
          </a:xfrm>
          <a:prstGeom prst="rect">
            <a:avLst/>
          </a:prstGeom>
        </p:spPr>
      </p:pic>
      <p:sp>
        <p:nvSpPr>
          <p:cNvPr id="3" name="Rectangle 2"/>
          <p:cNvSpPr/>
          <p:nvPr/>
        </p:nvSpPr>
        <p:spPr>
          <a:xfrm>
            <a:off x="1973060" y="263009"/>
            <a:ext cx="2860078"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CATIA MODEL:</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7439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0565" y="54765"/>
            <a:ext cx="10515600" cy="771567"/>
          </a:xfrm>
        </p:spPr>
        <p:txBody>
          <a:bodyPr>
            <a:noAutofit/>
          </a:bodyPr>
          <a:lstStyle/>
          <a:p>
            <a:r>
              <a:rPr lang="en-US" sz="2800" b="1" dirty="0">
                <a:latin typeface="Times New Roman" panose="02020603050405020304" pitchFamily="18" charset="0"/>
                <a:cs typeface="Times New Roman" panose="02020603050405020304" pitchFamily="18" charset="0"/>
              </a:rPr>
              <a:t>ANALYSIS:</a:t>
            </a:r>
            <a:endParaRPr lang="en-IN" sz="2800" b="1" dirty="0">
              <a:latin typeface="Times New Roman" panose="02020603050405020304" pitchFamily="18" charset="0"/>
              <a:cs typeface="Times New Roman" panose="02020603050405020304" pitchFamily="18" charset="0"/>
            </a:endParaRPr>
          </a:p>
        </p:txBody>
      </p:sp>
      <p:pic>
        <p:nvPicPr>
          <p:cNvPr id="205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882565"/>
            <a:ext cx="5943600" cy="25641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5641" y="3992189"/>
            <a:ext cx="5943600" cy="2535456"/>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139" y="882565"/>
            <a:ext cx="5522344" cy="27265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p:cNvSpPr>
            <a:spLocks noChangeArrowheads="1"/>
          </p:cNvSpPr>
          <p:nvPr/>
        </p:nvSpPr>
        <p:spPr bwMode="auto">
          <a:xfrm>
            <a:off x="838200" y="-1518618"/>
            <a:ext cx="18473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5"/>
          <p:cNvSpPr>
            <a:spLocks noChangeArrowheads="1"/>
          </p:cNvSpPr>
          <p:nvPr/>
        </p:nvSpPr>
        <p:spPr bwMode="auto">
          <a:xfrm>
            <a:off x="2895326" y="549333"/>
            <a:ext cx="198644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Fig. Boundary Condition</a:t>
            </a:r>
            <a:endParaRPr kumimoji="0" lang="en-US" altLang="en-US" sz="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6"/>
          <p:cNvSpPr>
            <a:spLocks noChangeArrowheads="1"/>
          </p:cNvSpPr>
          <p:nvPr/>
        </p:nvSpPr>
        <p:spPr bwMode="auto">
          <a:xfrm>
            <a:off x="3056013" y="3609069"/>
            <a:ext cx="184285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Fig. Equivalent Stress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7"/>
          <p:cNvSpPr>
            <a:spLocks noChangeArrowheads="1"/>
          </p:cNvSpPr>
          <p:nvPr/>
        </p:nvSpPr>
        <p:spPr bwMode="auto">
          <a:xfrm rot="10800000" flipV="1">
            <a:off x="5968519" y="496272"/>
            <a:ext cx="671758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Fig. Total Deformation</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2385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627" y="94532"/>
            <a:ext cx="10515600" cy="577970"/>
          </a:xfrm>
        </p:spPr>
        <p:txBody>
          <a:bodyPr>
            <a:noAutofit/>
          </a:bodyPr>
          <a:lstStyle/>
          <a:p>
            <a:r>
              <a:rPr lang="en-US" sz="2800" b="1" dirty="0">
                <a:latin typeface="Times New Roman" panose="02020603050405020304" pitchFamily="18" charset="0"/>
                <a:cs typeface="Times New Roman" panose="02020603050405020304" pitchFamily="18" charset="0"/>
              </a:rPr>
              <a:t>MODEL :</a:t>
            </a:r>
            <a:endParaRPr lang="en-IN" sz="28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rotWithShape="1">
          <a:blip r:embed="rId2"/>
          <a:srcRect r="6596"/>
          <a:stretch/>
        </p:blipFill>
        <p:spPr>
          <a:xfrm>
            <a:off x="2205119" y="767752"/>
            <a:ext cx="7542569" cy="6364058"/>
          </a:xfrm>
          <a:prstGeom prst="rect">
            <a:avLst/>
          </a:prstGeom>
        </p:spPr>
      </p:pic>
    </p:spTree>
    <p:extLst>
      <p:ext uri="{BB962C8B-B14F-4D97-AF65-F5344CB8AC3E}">
        <p14:creationId xmlns:p14="http://schemas.microsoft.com/office/powerpoint/2010/main" val="3382922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90675" y="705569"/>
            <a:ext cx="10515600" cy="5616246"/>
          </a:xfrm>
        </p:spPr>
        <p:txBody>
          <a:bodyPr>
            <a:noAutofit/>
          </a:bodyPr>
          <a:lstStyle/>
          <a:p>
            <a:pPr marL="0" indent="0">
              <a:buNone/>
            </a:pPr>
            <a:r>
              <a:rPr lang="en-US" sz="2400" b="1" dirty="0">
                <a:latin typeface="Times New Roman" panose="02020603050405020304" pitchFamily="18" charset="0"/>
                <a:cs typeface="Times New Roman" panose="02020603050405020304" pitchFamily="18" charset="0"/>
              </a:rPr>
              <a:t>RESULTS:</a:t>
            </a:r>
          </a:p>
          <a:p>
            <a:endParaRPr lang="en-US" sz="2400" dirty="0">
              <a:latin typeface="Times New Roman" panose="02020603050405020304" pitchFamily="18" charset="0"/>
              <a:cs typeface="Times New Roman" panose="02020603050405020304" pitchFamily="18" charset="0"/>
            </a:endParaRPr>
          </a:p>
          <a:p>
            <a:pPr>
              <a:lnSpc>
                <a:spcPct val="150000"/>
              </a:lnSpc>
            </a:pPr>
            <a:r>
              <a:rPr lang="en-US" sz="2400" dirty="0">
                <a:latin typeface="Times New Roman" panose="02020603050405020304" pitchFamily="18" charset="0"/>
                <a:cs typeface="Times New Roman" panose="02020603050405020304" pitchFamily="18" charset="0"/>
              </a:rPr>
              <a:t>Ansys analysis shows very low percentage of deformation i.e. design is safe.</a:t>
            </a:r>
          </a:p>
          <a:p>
            <a:pPr>
              <a:lnSpc>
                <a:spcPct val="150000"/>
              </a:lnSpc>
            </a:pPr>
            <a:r>
              <a:rPr lang="en-US" sz="2400" dirty="0">
                <a:latin typeface="Times New Roman" panose="02020603050405020304" pitchFamily="18" charset="0"/>
                <a:cs typeface="Times New Roman" panose="02020603050405020304" pitchFamily="18" charset="0"/>
              </a:rPr>
              <a:t>Ultrasonic sensor is properly working and lift is stopping at exact location.</a:t>
            </a:r>
          </a:p>
          <a:p>
            <a:pPr>
              <a:lnSpc>
                <a:spcPct val="150000"/>
              </a:lnSpc>
            </a:pPr>
            <a:r>
              <a:rPr lang="en-US" sz="2400" dirty="0">
                <a:latin typeface="Times New Roman" panose="02020603050405020304" pitchFamily="18" charset="0"/>
                <a:cs typeface="Times New Roman" panose="02020603050405020304" pitchFamily="18" charset="0"/>
              </a:rPr>
              <a:t>Messages are sent on time i.e. before the lift reaches at that floor.</a:t>
            </a:r>
          </a:p>
          <a:p>
            <a:pPr>
              <a:lnSpc>
                <a:spcPct val="150000"/>
              </a:lnSpc>
            </a:pPr>
            <a:r>
              <a:rPr lang="en-US" sz="2400" dirty="0">
                <a:latin typeface="Times New Roman" panose="02020603050405020304" pitchFamily="18" charset="0"/>
                <a:cs typeface="Times New Roman" panose="02020603050405020304" pitchFamily="18" charset="0"/>
              </a:rPr>
              <a:t>As motor is rotating in both the</a:t>
            </a:r>
            <a:r>
              <a:rPr lang="en-I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directions , motor drivers are working properly.</a:t>
            </a:r>
          </a:p>
          <a:p>
            <a:pPr>
              <a:lnSpc>
                <a:spcPct val="150000"/>
              </a:lnSpc>
            </a:pPr>
            <a:r>
              <a:rPr lang="en-US" sz="2400" dirty="0">
                <a:latin typeface="Times New Roman" panose="02020603050405020304" pitchFamily="18" charset="0"/>
                <a:cs typeface="Times New Roman" panose="02020603050405020304" pitchFamily="18" charset="0"/>
              </a:rPr>
              <a:t>All the electronic components mounted on PCB are properly working</a:t>
            </a:r>
          </a:p>
          <a:p>
            <a:pPr>
              <a:lnSpc>
                <a:spcPct val="150000"/>
              </a:lnSpc>
            </a:pPr>
            <a:r>
              <a:rPr lang="en-US" sz="2400" dirty="0">
                <a:latin typeface="Times New Roman" panose="02020603050405020304" pitchFamily="18" charset="0"/>
                <a:cs typeface="Times New Roman" panose="02020603050405020304" pitchFamily="18" charset="0"/>
              </a:rPr>
              <a:t>Motor is working in well condition for different loads.</a:t>
            </a:r>
          </a:p>
        </p:txBody>
      </p:sp>
    </p:spTree>
    <p:extLst>
      <p:ext uri="{BB962C8B-B14F-4D97-AF65-F5344CB8AC3E}">
        <p14:creationId xmlns:p14="http://schemas.microsoft.com/office/powerpoint/2010/main" val="434420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57626" y="165200"/>
            <a:ext cx="11353800" cy="6124755"/>
          </a:xfrm>
        </p:spPr>
        <p:txBody>
          <a:bodyPr>
            <a:normAutofit fontScale="77500" lnSpcReduction="20000"/>
          </a:bodyPr>
          <a:lstStyle/>
          <a:p>
            <a:pPr marL="0" indent="0">
              <a:buNone/>
            </a:pPr>
            <a:r>
              <a:rPr lang="en-US" sz="2800" b="1" dirty="0">
                <a:latin typeface="Times New Roman" panose="02020603050405020304" pitchFamily="18" charset="0"/>
                <a:cs typeface="Times New Roman" panose="02020603050405020304" pitchFamily="18" charset="0"/>
              </a:rPr>
              <a:t>ADVANTAGES:                   </a:t>
            </a:r>
          </a:p>
          <a:p>
            <a:pPr>
              <a:lnSpc>
                <a:spcPct val="170000"/>
              </a:lnSpc>
            </a:pPr>
            <a:r>
              <a:rPr lang="en-US" sz="2800" dirty="0">
                <a:latin typeface="Times New Roman" panose="02020603050405020304" pitchFamily="18" charset="0"/>
                <a:cs typeface="Times New Roman" panose="02020603050405020304" pitchFamily="18" charset="0"/>
              </a:rPr>
              <a:t>It saves time as well as efforts. </a:t>
            </a:r>
          </a:p>
          <a:p>
            <a:pPr>
              <a:lnSpc>
                <a:spcPct val="170000"/>
              </a:lnSpc>
            </a:pPr>
            <a:r>
              <a:rPr lang="en-US" sz="2800" dirty="0">
                <a:latin typeface="Times New Roman" panose="02020603050405020304" pitchFamily="18" charset="0"/>
                <a:cs typeface="Times New Roman" panose="02020603050405020304" pitchFamily="18" charset="0"/>
              </a:rPr>
              <a:t>Easy to maintain and use.</a:t>
            </a:r>
          </a:p>
          <a:p>
            <a:pPr>
              <a:lnSpc>
                <a:spcPct val="170000"/>
              </a:lnSpc>
            </a:pPr>
            <a:r>
              <a:rPr lang="en-US" sz="2800" dirty="0">
                <a:latin typeface="Times New Roman" panose="02020603050405020304" pitchFamily="18" charset="0"/>
                <a:cs typeface="Times New Roman" panose="02020603050405020304" pitchFamily="18" charset="0"/>
              </a:rPr>
              <a:t>Low cost.</a:t>
            </a:r>
          </a:p>
          <a:p>
            <a:pPr>
              <a:lnSpc>
                <a:spcPct val="170000"/>
              </a:lnSpc>
            </a:pPr>
            <a:r>
              <a:rPr lang="en-US" sz="2800" dirty="0">
                <a:latin typeface="Times New Roman" panose="02020603050405020304" pitchFamily="18" charset="0"/>
                <a:cs typeface="Times New Roman" panose="02020603050405020304" pitchFamily="18" charset="0"/>
              </a:rPr>
              <a:t>It saves energy.</a:t>
            </a:r>
          </a:p>
          <a:p>
            <a:pPr>
              <a:lnSpc>
                <a:spcPct val="170000"/>
              </a:lnSpc>
            </a:pPr>
            <a:r>
              <a:rPr lang="en-US" sz="2800" dirty="0">
                <a:latin typeface="Times New Roman" panose="02020603050405020304" pitchFamily="18" charset="0"/>
                <a:cs typeface="Times New Roman" panose="02020603050405020304" pitchFamily="18" charset="0"/>
              </a:rPr>
              <a:t>In Pandemic like Covid, products are delivered in safe manner. </a:t>
            </a:r>
          </a:p>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r>
              <a:rPr lang="en-US" sz="2800" b="1" dirty="0">
                <a:latin typeface="Times New Roman" panose="02020603050405020304" pitchFamily="18" charset="0"/>
                <a:cs typeface="Times New Roman" panose="02020603050405020304" pitchFamily="18" charset="0"/>
              </a:rPr>
              <a:t>LIMITATIONS:</a:t>
            </a:r>
          </a:p>
          <a:p>
            <a:pPr>
              <a:lnSpc>
                <a:spcPct val="160000"/>
              </a:lnSpc>
            </a:pPr>
            <a:r>
              <a:rPr lang="en-US" sz="2800" dirty="0">
                <a:latin typeface="Times New Roman" panose="02020603050405020304" pitchFamily="18" charset="0"/>
                <a:cs typeface="Times New Roman" panose="02020603050405020304" pitchFamily="18" charset="0"/>
              </a:rPr>
              <a:t>High weighted objects can’t be transferred.</a:t>
            </a:r>
          </a:p>
          <a:p>
            <a:pPr>
              <a:lnSpc>
                <a:spcPct val="160000"/>
              </a:lnSpc>
            </a:pPr>
            <a:r>
              <a:rPr lang="en-US" sz="2800" dirty="0">
                <a:latin typeface="Times New Roman" panose="02020603050405020304" pitchFamily="18" charset="0"/>
                <a:cs typeface="Times New Roman" panose="02020603050405020304" pitchFamily="18" charset="0"/>
              </a:rPr>
              <a:t>Structure of project mostly depends on the structure of buildings or apartments.</a:t>
            </a:r>
          </a:p>
          <a:p>
            <a:pPr>
              <a:lnSpc>
                <a:spcPct val="160000"/>
              </a:lnSpc>
            </a:pPr>
            <a:r>
              <a:rPr lang="en-US" sz="2800" dirty="0">
                <a:latin typeface="Times New Roman" panose="02020603050405020304" pitchFamily="18" charset="0"/>
                <a:cs typeface="Times New Roman" panose="02020603050405020304" pitchFamily="18" charset="0"/>
              </a:rPr>
              <a:t>Safety is not provided in case of rope failure. </a:t>
            </a:r>
          </a:p>
          <a:p>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1523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BE9EB0-A8E6-4DA2-9E5B-91609485C618}"/>
              </a:ext>
            </a:extLst>
          </p:cNvPr>
          <p:cNvSpPr>
            <a:spLocks noGrp="1"/>
          </p:cNvSpPr>
          <p:nvPr>
            <p:ph idx="1"/>
          </p:nvPr>
        </p:nvSpPr>
        <p:spPr>
          <a:xfrm>
            <a:off x="1676400" y="851693"/>
            <a:ext cx="10515600" cy="5617670"/>
          </a:xfrm>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APPLICATIONS:</a:t>
            </a:r>
          </a:p>
          <a:p>
            <a:pPr>
              <a:lnSpc>
                <a:spcPct val="150000"/>
              </a:lnSpc>
            </a:pPr>
            <a:r>
              <a:rPr lang="en-US" sz="2800" dirty="0">
                <a:latin typeface="Times New Roman" panose="02020603050405020304" pitchFamily="18" charset="0"/>
                <a:cs typeface="Times New Roman" panose="02020603050405020304" pitchFamily="18" charset="0"/>
              </a:rPr>
              <a:t>To send small objects like newspaper, milk bags.</a:t>
            </a:r>
          </a:p>
          <a:p>
            <a:pPr>
              <a:lnSpc>
                <a:spcPct val="150000"/>
              </a:lnSpc>
            </a:pPr>
            <a:r>
              <a:rPr lang="en-US" sz="2800" dirty="0">
                <a:latin typeface="Times New Roman" panose="02020603050405020304" pitchFamily="18" charset="0"/>
                <a:cs typeface="Times New Roman" panose="02020603050405020304" pitchFamily="18" charset="0"/>
              </a:rPr>
              <a:t>To send groceries </a:t>
            </a:r>
            <a:r>
              <a:rPr lang="en-US" sz="2800" dirty="0" err="1">
                <a:latin typeface="Times New Roman" panose="02020603050405020304" pitchFamily="18" charset="0"/>
                <a:cs typeface="Times New Roman" panose="02020603050405020304" pitchFamily="18" charset="0"/>
              </a:rPr>
              <a:t>upto</a:t>
            </a:r>
            <a:r>
              <a:rPr lang="en-US" sz="2800" dirty="0">
                <a:latin typeface="Times New Roman" panose="02020603050405020304" pitchFamily="18" charset="0"/>
                <a:cs typeface="Times New Roman" panose="02020603050405020304" pitchFamily="18" charset="0"/>
              </a:rPr>
              <a:t> 5 kg.</a:t>
            </a:r>
          </a:p>
          <a:p>
            <a:pPr>
              <a:lnSpc>
                <a:spcPct val="150000"/>
              </a:lnSpc>
            </a:pPr>
            <a:r>
              <a:rPr lang="en-US" sz="2800" dirty="0">
                <a:latin typeface="Times New Roman" panose="02020603050405020304" pitchFamily="18" charset="0"/>
                <a:cs typeface="Times New Roman" panose="02020603050405020304" pitchFamily="18" charset="0"/>
              </a:rPr>
              <a:t>To send parcel which ordered from online sources i.e. from Zomato, amazon etc.</a:t>
            </a:r>
          </a:p>
          <a:p>
            <a:pPr>
              <a:lnSpc>
                <a:spcPct val="150000"/>
              </a:lnSpc>
            </a:pPr>
            <a:r>
              <a:rPr lang="en-US" sz="2800" dirty="0">
                <a:latin typeface="Times New Roman" panose="02020603050405020304" pitchFamily="18" charset="0"/>
                <a:cs typeface="Times New Roman" panose="02020603050405020304" pitchFamily="18" charset="0"/>
              </a:rPr>
              <a:t>To send currier which ordered.</a:t>
            </a:r>
          </a:p>
          <a:p>
            <a:pPr>
              <a:lnSpc>
                <a:spcPct val="150000"/>
              </a:lnSpc>
            </a:pPr>
            <a:r>
              <a:rPr lang="en-US" sz="2800" dirty="0">
                <a:latin typeface="Times New Roman" panose="02020603050405020304" pitchFamily="18" charset="0"/>
                <a:cs typeface="Times New Roman" panose="02020603050405020304" pitchFamily="18" charset="0"/>
              </a:rPr>
              <a:t>Any equipment or product </a:t>
            </a:r>
            <a:r>
              <a:rPr lang="en-US" sz="2800" dirty="0" err="1">
                <a:latin typeface="Times New Roman" panose="02020603050405020304" pitchFamily="18" charset="0"/>
                <a:cs typeface="Times New Roman" panose="02020603050405020304" pitchFamily="18" charset="0"/>
              </a:rPr>
              <a:t>upto</a:t>
            </a:r>
            <a:r>
              <a:rPr lang="en-US" sz="2800" dirty="0">
                <a:latin typeface="Times New Roman" panose="02020603050405020304" pitchFamily="18" charset="0"/>
                <a:cs typeface="Times New Roman" panose="02020603050405020304" pitchFamily="18" charset="0"/>
              </a:rPr>
              <a:t> 5 kg.</a:t>
            </a:r>
          </a:p>
          <a:p>
            <a:endParaRPr lang="en-IN" dirty="0"/>
          </a:p>
        </p:txBody>
      </p:sp>
    </p:spTree>
    <p:extLst>
      <p:ext uri="{BB962C8B-B14F-4D97-AF65-F5344CB8AC3E}">
        <p14:creationId xmlns:p14="http://schemas.microsoft.com/office/powerpoint/2010/main" val="1928000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54192" y="301924"/>
            <a:ext cx="10515600" cy="6314536"/>
          </a:xfrm>
        </p:spPr>
        <p:txBody>
          <a:bodyPr>
            <a:normAutofit fontScale="92500" lnSpcReduction="20000"/>
          </a:bodyPr>
          <a:lstStyle/>
          <a:p>
            <a:pPr marL="0" indent="0">
              <a:buNone/>
            </a:pPr>
            <a:r>
              <a:rPr lang="en-US" sz="2800" b="1" dirty="0">
                <a:latin typeface="Times New Roman" panose="02020603050405020304" pitchFamily="18" charset="0"/>
                <a:cs typeface="Times New Roman" panose="02020603050405020304" pitchFamily="18" charset="0"/>
              </a:rPr>
              <a:t>CONCLUSION:</a:t>
            </a:r>
          </a:p>
          <a:p>
            <a:pPr marL="0" indent="0">
              <a:lnSpc>
                <a:spcPct val="150000"/>
              </a:lnSpc>
              <a:buNone/>
            </a:pPr>
            <a:r>
              <a:rPr lang="en-US" sz="2800" dirty="0">
                <a:solidFill>
                  <a:srgbClr val="000000"/>
                </a:solidFill>
                <a:effectLst/>
                <a:latin typeface="Times New Roman" panose="02020603050405020304" pitchFamily="18" charset="0"/>
                <a:ea typeface="Times New Roman" panose="02020603050405020304" pitchFamily="18" charset="0"/>
              </a:rPr>
              <a:t> The proposed system will -</a:t>
            </a:r>
            <a:endParaRPr lang="en-IN" sz="28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Symbol" panose="05050102010706020507" pitchFamily="18" charset="2"/>
              <a:buChar char=""/>
            </a:pPr>
            <a:r>
              <a:rPr lang="en-US" sz="2800" dirty="0">
                <a:solidFill>
                  <a:srgbClr val="222222"/>
                </a:solidFill>
                <a:effectLst/>
                <a:latin typeface="Times New Roman" panose="02020603050405020304" pitchFamily="18" charset="0"/>
                <a:ea typeface="Times New Roman" panose="02020603050405020304" pitchFamily="18" charset="0"/>
              </a:rPr>
              <a:t>Eliminate movement of human being required for transferring low weight stuffs to different floors.</a:t>
            </a:r>
            <a:endParaRPr lang="en-IN" sz="28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Symbol" panose="05050102010706020507" pitchFamily="18" charset="2"/>
              <a:buChar char=""/>
            </a:pPr>
            <a:r>
              <a:rPr lang="en-US" sz="2800" dirty="0">
                <a:solidFill>
                  <a:srgbClr val="222222"/>
                </a:solidFill>
                <a:effectLst/>
                <a:latin typeface="Times New Roman" panose="02020603050405020304" pitchFamily="18" charset="0"/>
                <a:ea typeface="Times New Roman" panose="02020603050405020304" pitchFamily="18" charset="0"/>
              </a:rPr>
              <a:t>Save time and energy required to lift low weight stuffs.</a:t>
            </a:r>
            <a:endParaRPr lang="en-IN" sz="28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Symbol" panose="05050102010706020507" pitchFamily="18" charset="2"/>
              <a:buChar char=""/>
            </a:pPr>
            <a:r>
              <a:rPr lang="en-US" sz="2800" dirty="0">
                <a:solidFill>
                  <a:srgbClr val="222222"/>
                </a:solidFill>
                <a:effectLst/>
                <a:latin typeface="Times New Roman" panose="02020603050405020304" pitchFamily="18" charset="0"/>
                <a:ea typeface="Times New Roman" panose="02020603050405020304" pitchFamily="18" charset="0"/>
              </a:rPr>
              <a:t>Reduce strain on hands due to load.</a:t>
            </a:r>
            <a:endParaRPr lang="en-IN" sz="2800" dirty="0">
              <a:effectLst/>
              <a:latin typeface="Times New Roman" panose="02020603050405020304" pitchFamily="18" charset="0"/>
              <a:ea typeface="Times New Roman" panose="02020603050405020304" pitchFamily="18" charset="0"/>
            </a:endParaRPr>
          </a:p>
          <a:p>
            <a:pPr marL="0" indent="0" algn="just">
              <a:lnSpc>
                <a:spcPct val="150000"/>
              </a:lnSpc>
              <a:spcAft>
                <a:spcPts val="750"/>
              </a:spcAft>
              <a:buNone/>
            </a:pPr>
            <a:r>
              <a:rPr lang="en-US" sz="2800" b="1" dirty="0">
                <a:effectLst/>
                <a:latin typeface="Times New Roman" panose="02020603050405020304" pitchFamily="18" charset="0"/>
                <a:ea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a:p>
            <a:pPr marL="0" indent="0">
              <a:buNone/>
            </a:pPr>
            <a:r>
              <a:rPr lang="en-US" sz="2800" b="1" dirty="0">
                <a:latin typeface="Times New Roman" panose="02020603050405020304" pitchFamily="18" charset="0"/>
                <a:cs typeface="Times New Roman" panose="02020603050405020304" pitchFamily="18" charset="0"/>
              </a:rPr>
              <a:t>FUTURE SCOPE: </a:t>
            </a:r>
          </a:p>
          <a:p>
            <a:pPr marL="0" indent="0">
              <a:buNone/>
            </a:pPr>
            <a:r>
              <a:rPr lang="en-US" sz="2800" dirty="0">
                <a:latin typeface="Times New Roman" panose="02020603050405020304" pitchFamily="18" charset="0"/>
                <a:cs typeface="Times New Roman" panose="02020603050405020304" pitchFamily="18" charset="0"/>
              </a:rPr>
              <a:t>• Mechanism can be made in such a way that if flat owner doesn't respond carrier will tilt and throw products in balcony.</a:t>
            </a:r>
          </a:p>
          <a:p>
            <a:pPr marL="0" indent="0">
              <a:buNone/>
            </a:pPr>
            <a:r>
              <a:rPr lang="en-US" sz="2800" dirty="0">
                <a:latin typeface="Times New Roman" panose="02020603050405020304" pitchFamily="18" charset="0"/>
                <a:cs typeface="Times New Roman" panose="02020603050405020304" pitchFamily="18" charset="0"/>
              </a:rPr>
              <a:t>• Guide ways can be provided to carrier.</a:t>
            </a:r>
          </a:p>
          <a:p>
            <a:pPr marL="0" indent="0">
              <a:buNone/>
            </a:pPr>
            <a:endParaRPr lang="en-IN" sz="28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3893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0BE137-CF6E-4087-AD1B-0AB8A66D9E10}"/>
              </a:ext>
            </a:extLst>
          </p:cNvPr>
          <p:cNvSpPr>
            <a:spLocks noGrp="1"/>
          </p:cNvSpPr>
          <p:nvPr>
            <p:ph idx="1"/>
          </p:nvPr>
        </p:nvSpPr>
        <p:spPr>
          <a:xfrm>
            <a:off x="1049101" y="2293525"/>
            <a:ext cx="10364452" cy="3424107"/>
          </a:xfrm>
        </p:spPr>
        <p:txBody>
          <a:bodyPr>
            <a:normAutofit/>
          </a:bodyPr>
          <a:lstStyle/>
          <a:p>
            <a:pPr marL="0" indent="0" algn="ctr">
              <a:buNone/>
            </a:pPr>
            <a:r>
              <a:rPr lang="en-US" sz="9600" dirty="0">
                <a:latin typeface="Times New Roman" panose="02020603050405020304" pitchFamily="18" charset="0"/>
                <a:cs typeface="Times New Roman" panose="02020603050405020304" pitchFamily="18" charset="0"/>
              </a:rPr>
              <a:t>Thank you</a:t>
            </a:r>
            <a:endParaRPr lang="en-IN" sz="9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2173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D1725-25CB-425D-9503-9AE11EDDE2F6}"/>
              </a:ext>
            </a:extLst>
          </p:cNvPr>
          <p:cNvSpPr>
            <a:spLocks noGrp="1"/>
          </p:cNvSpPr>
          <p:nvPr>
            <p:ph type="title"/>
          </p:nvPr>
        </p:nvSpPr>
        <p:spPr>
          <a:xfrm>
            <a:off x="1427163" y="243110"/>
            <a:ext cx="8911687" cy="1280890"/>
          </a:xfrm>
        </p:spPr>
        <p:txBody>
          <a:bodyPr/>
          <a:lstStyle/>
          <a:p>
            <a:r>
              <a:rPr lang="en-IN" b="1" dirty="0">
                <a:latin typeface="Times New Roman" panose="02020603050405020304" pitchFamily="18" charset="0"/>
                <a:cs typeface="Times New Roman" panose="02020603050405020304" pitchFamily="18" charset="0"/>
              </a:rPr>
              <a:t>Need of the Work:</a:t>
            </a:r>
          </a:p>
        </p:txBody>
      </p:sp>
      <p:sp>
        <p:nvSpPr>
          <p:cNvPr id="3" name="Content Placeholder 2"/>
          <p:cNvSpPr>
            <a:spLocks noGrp="1"/>
          </p:cNvSpPr>
          <p:nvPr>
            <p:ph idx="4294967295"/>
          </p:nvPr>
        </p:nvSpPr>
        <p:spPr>
          <a:xfrm>
            <a:off x="1427163" y="1168400"/>
            <a:ext cx="10393362" cy="4165600"/>
          </a:xfrm>
        </p:spPr>
        <p:txBody>
          <a:bodyPr>
            <a:noAutofit/>
          </a:bodyPr>
          <a:lstStyle/>
          <a:p>
            <a:pPr marL="0" indent="0">
              <a:buNone/>
            </a:pPr>
            <a:r>
              <a:rPr lang="en-US" sz="2100" dirty="0">
                <a:latin typeface="Times New Roman" panose="02020603050405020304" pitchFamily="18" charset="0"/>
                <a:cs typeface="Times New Roman" panose="02020603050405020304" pitchFamily="18" charset="0"/>
              </a:rPr>
              <a:t>Here we aimed to design an IoT based mini elevator which can supply the material up to 5 kg to any floor of the apartments and can save the energy as well as time.</a:t>
            </a:r>
          </a:p>
          <a:p>
            <a:pPr marL="0" indent="0">
              <a:buNone/>
            </a:pPr>
            <a:r>
              <a:rPr lang="en-US" sz="2100" dirty="0">
                <a:latin typeface="Times New Roman" panose="02020603050405020304" pitchFamily="18" charset="0"/>
                <a:cs typeface="Times New Roman" panose="02020603050405020304" pitchFamily="18" charset="0"/>
              </a:rPr>
              <a:t>We have made survey in metro cities, there also at most of the areas IoT concept is not used till date.</a:t>
            </a:r>
          </a:p>
          <a:p>
            <a:pPr marL="0" indent="0">
              <a:buNone/>
            </a:pPr>
            <a:r>
              <a:rPr lang="en-US" sz="2100" dirty="0">
                <a:latin typeface="Times New Roman" panose="02020603050405020304" pitchFamily="18" charset="0"/>
                <a:cs typeface="Times New Roman" panose="02020603050405020304" pitchFamily="18" charset="0"/>
              </a:rPr>
              <a:t>If milkman or anyone wants to supply their products so either he or she needs to go their by stairs or use lift of the apartment or owner has to come downside. In some cases apartments lift is not being utilized for this work, so it is complicated procedure.</a:t>
            </a:r>
          </a:p>
          <a:p>
            <a:pPr marL="0" indent="0">
              <a:buNone/>
            </a:pPr>
            <a:r>
              <a:rPr lang="en-US" sz="2100" dirty="0">
                <a:latin typeface="Times New Roman" panose="02020603050405020304" pitchFamily="18" charset="0"/>
                <a:cs typeface="Times New Roman" panose="02020603050405020304" pitchFamily="18" charset="0"/>
              </a:rPr>
              <a:t>In law there is one condition that if the apartment is 5 or less storey so it is not necessary to build lifts.</a:t>
            </a:r>
          </a:p>
          <a:p>
            <a:pPr marL="0" indent="0">
              <a:buNone/>
            </a:pPr>
            <a:r>
              <a:rPr lang="en-US" sz="2100" dirty="0">
                <a:latin typeface="Times New Roman" panose="02020603050405020304" pitchFamily="18" charset="0"/>
                <a:cs typeface="Times New Roman" panose="02020603050405020304" pitchFamily="18" charset="0"/>
              </a:rPr>
              <a:t>Due to such reasons this activity is very effort taking and time consuming.</a:t>
            </a:r>
          </a:p>
          <a:p>
            <a:pPr marL="0" indent="0">
              <a:buNone/>
            </a:pPr>
            <a:r>
              <a:rPr lang="en-US" sz="2100" dirty="0">
                <a:latin typeface="Times New Roman" panose="02020603050405020304" pitchFamily="18" charset="0"/>
                <a:cs typeface="Times New Roman" panose="02020603050405020304" pitchFamily="18" charset="0"/>
              </a:rPr>
              <a:t>So if we use this IoT based mini elevator in such areas it will save energy as well as time .It also allows proper utilization of resources.</a:t>
            </a:r>
          </a:p>
          <a:p>
            <a:pPr marL="0" indent="0">
              <a:buNone/>
            </a:pPr>
            <a:r>
              <a:rPr lang="en-US" sz="2100" dirty="0">
                <a:latin typeface="Times New Roman" panose="02020603050405020304" pitchFamily="18" charset="0"/>
                <a:cs typeface="Times New Roman" panose="02020603050405020304" pitchFamily="18" charset="0"/>
              </a:rPr>
              <a:t>This is very useful for skyscraper buildings as well as buildings where apartment lift is not available.</a:t>
            </a:r>
          </a:p>
          <a:p>
            <a:pPr algn="just"/>
            <a:endParaRPr lang="en-IN"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4893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69853" y="474452"/>
            <a:ext cx="10515600" cy="6659593"/>
          </a:xfrm>
        </p:spPr>
        <p:txBody>
          <a:bodyPr>
            <a:normAutofit/>
          </a:bodyPr>
          <a:lstStyle/>
          <a:p>
            <a:pPr marL="0" indent="0">
              <a:buNone/>
            </a:pPr>
            <a:r>
              <a:rPr lang="en-US" sz="2800" b="1" dirty="0">
                <a:latin typeface="Times New Roman" panose="02020603050405020304" pitchFamily="18" charset="0"/>
                <a:cs typeface="Times New Roman" panose="02020603050405020304" pitchFamily="18" charset="0"/>
              </a:rPr>
              <a:t>OBJECTIVE:</a:t>
            </a:r>
          </a:p>
          <a:p>
            <a:pPr marL="342900" indent="-342900">
              <a:buFont typeface="+mj-lt"/>
              <a:buAutoNum type="arabicPeriod"/>
            </a:pPr>
            <a:r>
              <a:rPr lang="en-US" sz="2800" dirty="0">
                <a:latin typeface="Times New Roman" panose="02020603050405020304" pitchFamily="18" charset="0"/>
                <a:cs typeface="Times New Roman" panose="02020603050405020304" pitchFamily="18" charset="0"/>
              </a:rPr>
              <a:t>To design an IoT based mini-elevator.</a:t>
            </a:r>
          </a:p>
          <a:p>
            <a:pPr marL="342900" indent="-342900">
              <a:buFont typeface="+mj-lt"/>
              <a:buAutoNum type="arabicPeriod"/>
            </a:pPr>
            <a:r>
              <a:rPr lang="en-US" sz="2800" dirty="0">
                <a:latin typeface="Times New Roman" panose="02020603050405020304" pitchFamily="18" charset="0"/>
                <a:cs typeface="Times New Roman" panose="02020603050405020304" pitchFamily="18" charset="0"/>
              </a:rPr>
              <a:t>To carry out finite element analysis of few necessary parts.</a:t>
            </a:r>
          </a:p>
          <a:p>
            <a:pPr marL="342900" indent="-342900">
              <a:buFont typeface="+mj-lt"/>
              <a:buAutoNum type="arabicPeriod"/>
            </a:pPr>
            <a:r>
              <a:rPr lang="en-US" sz="2800" dirty="0">
                <a:latin typeface="Times New Roman" panose="02020603050405020304" pitchFamily="18" charset="0"/>
                <a:cs typeface="Times New Roman" panose="02020603050405020304" pitchFamily="18" charset="0"/>
              </a:rPr>
              <a:t>To Manufacture and test the model</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9009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7544" y="143473"/>
            <a:ext cx="10515600" cy="6024413"/>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COMPONENTS:</a:t>
            </a:r>
          </a:p>
          <a:p>
            <a:pPr marL="0" indent="0">
              <a:buNone/>
            </a:pPr>
            <a:r>
              <a:rPr lang="en-US" sz="1400" dirty="0">
                <a:latin typeface="Times New Roman" panose="02020603050405020304" pitchFamily="18" charset="0"/>
                <a:cs typeface="Times New Roman" panose="02020603050405020304" pitchFamily="18" charset="0"/>
              </a:rPr>
              <a:t>A . </a:t>
            </a:r>
            <a:r>
              <a:rPr lang="en-US" sz="1600" b="1" dirty="0">
                <a:latin typeface="Times New Roman" panose="02020603050405020304" pitchFamily="18" charset="0"/>
                <a:cs typeface="Times New Roman" panose="02020603050405020304" pitchFamily="18" charset="0"/>
              </a:rPr>
              <a:t>Mechanical Components</a:t>
            </a:r>
          </a:p>
          <a:p>
            <a:pPr marL="0" indent="0">
              <a:buNone/>
            </a:pPr>
            <a:r>
              <a:rPr lang="en-US" sz="12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1. DC Motor </a:t>
            </a:r>
            <a:r>
              <a:rPr lang="en-US" sz="12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2. Shaft</a:t>
            </a: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		</a:t>
            </a:r>
          </a:p>
          <a:p>
            <a:pPr marL="0" indent="0">
              <a:buNone/>
            </a:pPr>
            <a:r>
              <a:rPr lang="en-US" sz="1400" dirty="0">
                <a:latin typeface="Times New Roman" panose="02020603050405020304" pitchFamily="18" charset="0"/>
                <a:cs typeface="Times New Roman" panose="02020603050405020304" pitchFamily="18" charset="0"/>
              </a:rPr>
              <a:t>                        3. Pulley </a:t>
            </a:r>
            <a:r>
              <a:rPr lang="en-US" sz="12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4. Rope And Carrier</a:t>
            </a:r>
          </a:p>
          <a:p>
            <a:pPr marL="0" indent="0">
              <a:buNone/>
            </a:pPr>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EC2BC90-DA68-4B0A-907F-225DD76C5F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510" y="1328502"/>
            <a:ext cx="2766874" cy="2075156"/>
          </a:xfrm>
          <a:prstGeom prst="rect">
            <a:avLst/>
          </a:prstGeom>
        </p:spPr>
      </p:pic>
      <p:pic>
        <p:nvPicPr>
          <p:cNvPr id="7" name="Picture 6">
            <a:extLst>
              <a:ext uri="{FF2B5EF4-FFF2-40B4-BE49-F238E27FC236}">
                <a16:creationId xmlns:a16="http://schemas.microsoft.com/office/drawing/2014/main" id="{29EB00E7-FC70-4476-A154-A860A1E9A1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6374" y="1449164"/>
            <a:ext cx="3048000" cy="2023872"/>
          </a:xfrm>
          <a:prstGeom prst="rect">
            <a:avLst/>
          </a:prstGeom>
        </p:spPr>
      </p:pic>
      <p:pic>
        <p:nvPicPr>
          <p:cNvPr id="8" name="Picture 7">
            <a:extLst>
              <a:ext uri="{FF2B5EF4-FFF2-40B4-BE49-F238E27FC236}">
                <a16:creationId xmlns:a16="http://schemas.microsoft.com/office/drawing/2014/main" id="{41A08C62-F787-481B-B6D4-1AEE8620AD2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088292" y="4230501"/>
            <a:ext cx="1937385" cy="1937385"/>
          </a:xfrm>
          <a:prstGeom prst="rect">
            <a:avLst/>
          </a:prstGeom>
        </p:spPr>
      </p:pic>
    </p:spTree>
    <p:extLst>
      <p:ext uri="{BB962C8B-B14F-4D97-AF65-F5344CB8AC3E}">
        <p14:creationId xmlns:p14="http://schemas.microsoft.com/office/powerpoint/2010/main" val="3695328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2C7BAA-AB84-40E1-B52F-11A835411AA3}"/>
              </a:ext>
            </a:extLst>
          </p:cNvPr>
          <p:cNvSpPr>
            <a:spLocks noGrp="1"/>
          </p:cNvSpPr>
          <p:nvPr>
            <p:ph idx="1"/>
          </p:nvPr>
        </p:nvSpPr>
        <p:spPr>
          <a:xfrm>
            <a:off x="1209499" y="235259"/>
            <a:ext cx="10989076" cy="6178858"/>
          </a:xfrm>
        </p:spPr>
        <p:txBody>
          <a:bodyPr/>
          <a:lstStyle/>
          <a:p>
            <a:pPr marL="0" indent="0">
              <a:buNone/>
            </a:pPr>
            <a:r>
              <a:rPr lang="en-US" dirty="0">
                <a:latin typeface="Times New Roman" panose="02020603050405020304" pitchFamily="18" charset="0"/>
                <a:cs typeface="Times New Roman" panose="02020603050405020304" pitchFamily="18" charset="0"/>
              </a:rPr>
              <a:t>B. </a:t>
            </a:r>
            <a:r>
              <a:rPr lang="en-US" b="1" dirty="0">
                <a:latin typeface="Times New Roman" panose="02020603050405020304" pitchFamily="18" charset="0"/>
                <a:cs typeface="Times New Roman" panose="02020603050405020304" pitchFamily="18" charset="0"/>
              </a:rPr>
              <a:t>Electrical Components</a:t>
            </a:r>
          </a:p>
          <a:p>
            <a:pPr marL="0" indent="0">
              <a:buNone/>
            </a:pPr>
            <a:r>
              <a:rPr lang="en-US" sz="12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1. Arduino UNO </a:t>
            </a:r>
            <a:r>
              <a:rPr lang="en-US" sz="1200" dirty="0">
                <a:latin typeface="Times New Roman" panose="02020603050405020304" pitchFamily="18" charset="0"/>
                <a:cs typeface="Times New Roman" panose="02020603050405020304" pitchFamily="18" charset="0"/>
              </a:rPr>
              <a:t>				                          2. </a:t>
            </a:r>
            <a:r>
              <a:rPr lang="en-US" sz="1400" dirty="0">
                <a:latin typeface="Times New Roman" panose="02020603050405020304" pitchFamily="18" charset="0"/>
                <a:cs typeface="Times New Roman" panose="02020603050405020304" pitchFamily="18" charset="0"/>
              </a:rPr>
              <a:t>Ultrasonic Sensor</a:t>
            </a:r>
          </a:p>
          <a:p>
            <a:pPr marL="0" indent="0">
              <a:buNone/>
            </a:pPr>
            <a:r>
              <a:rPr lang="en-US" sz="1200" dirty="0">
                <a:latin typeface="Times New Roman" panose="02020603050405020304" pitchFamily="18" charset="0"/>
                <a:cs typeface="Times New Roman" panose="02020603050405020304" pitchFamily="18" charset="0"/>
              </a:rPr>
              <a:t>		</a:t>
            </a: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a:p>
            <a:pPr marL="0" indent="0">
              <a:buNone/>
            </a:pPr>
            <a:r>
              <a:rPr lang="en-US" sz="12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3. Motor Driver </a:t>
            </a:r>
            <a:r>
              <a:rPr lang="en-US" sz="12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4. GSM 800L</a:t>
            </a:r>
          </a:p>
          <a:p>
            <a:endParaRPr lang="en-IN" dirty="0"/>
          </a:p>
        </p:txBody>
      </p:sp>
      <p:pic>
        <p:nvPicPr>
          <p:cNvPr id="5" name="Picture 4">
            <a:extLst>
              <a:ext uri="{FF2B5EF4-FFF2-40B4-BE49-F238E27FC236}">
                <a16:creationId xmlns:a16="http://schemas.microsoft.com/office/drawing/2014/main" id="{06389BF8-7100-4F93-BF80-63F0B8D82E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0304" y="1090751"/>
            <a:ext cx="2600584" cy="1884170"/>
          </a:xfrm>
          <a:prstGeom prst="rect">
            <a:avLst/>
          </a:prstGeom>
        </p:spPr>
      </p:pic>
      <p:pic>
        <p:nvPicPr>
          <p:cNvPr id="7" name="Picture 6">
            <a:extLst>
              <a:ext uri="{FF2B5EF4-FFF2-40B4-BE49-F238E27FC236}">
                <a16:creationId xmlns:a16="http://schemas.microsoft.com/office/drawing/2014/main" id="{40F8FD2A-952E-48BC-877C-57FA8FC3CF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7388" y="1162953"/>
            <a:ext cx="3275860" cy="1616472"/>
          </a:xfrm>
          <a:prstGeom prst="rect">
            <a:avLst/>
          </a:prstGeom>
        </p:spPr>
      </p:pic>
      <p:pic>
        <p:nvPicPr>
          <p:cNvPr id="9" name="Picture 8">
            <a:extLst>
              <a:ext uri="{FF2B5EF4-FFF2-40B4-BE49-F238E27FC236}">
                <a16:creationId xmlns:a16="http://schemas.microsoft.com/office/drawing/2014/main" id="{D5283C18-AF7A-4B61-9BA1-99A41D476F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8093" y="4246110"/>
            <a:ext cx="2005006" cy="2052063"/>
          </a:xfrm>
          <a:prstGeom prst="rect">
            <a:avLst/>
          </a:prstGeom>
        </p:spPr>
      </p:pic>
      <p:pic>
        <p:nvPicPr>
          <p:cNvPr id="11" name="Picture 10">
            <a:extLst>
              <a:ext uri="{FF2B5EF4-FFF2-40B4-BE49-F238E27FC236}">
                <a16:creationId xmlns:a16="http://schemas.microsoft.com/office/drawing/2014/main" id="{1BECFCFC-C7D0-440F-99B9-AE2268666E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53966" y="3759288"/>
            <a:ext cx="2696922" cy="2387410"/>
          </a:xfrm>
          <a:prstGeom prst="rect">
            <a:avLst/>
          </a:prstGeom>
        </p:spPr>
      </p:pic>
      <p:pic>
        <p:nvPicPr>
          <p:cNvPr id="13" name="Picture 12">
            <a:extLst>
              <a:ext uri="{FF2B5EF4-FFF2-40B4-BE49-F238E27FC236}">
                <a16:creationId xmlns:a16="http://schemas.microsoft.com/office/drawing/2014/main" id="{E9513A5B-4888-4399-8E14-39C02E5C1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7388" y="3546114"/>
            <a:ext cx="2600584" cy="2600584"/>
          </a:xfrm>
          <a:prstGeom prst="rect">
            <a:avLst/>
          </a:prstGeom>
        </p:spPr>
      </p:pic>
    </p:spTree>
    <p:extLst>
      <p:ext uri="{BB962C8B-B14F-4D97-AF65-F5344CB8AC3E}">
        <p14:creationId xmlns:p14="http://schemas.microsoft.com/office/powerpoint/2010/main" val="1407144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38E67-9215-4976-B52C-DCF67BA4AA71}"/>
              </a:ext>
            </a:extLst>
          </p:cNvPr>
          <p:cNvSpPr>
            <a:spLocks noGrp="1"/>
          </p:cNvSpPr>
          <p:nvPr>
            <p:ph type="title"/>
          </p:nvPr>
        </p:nvSpPr>
        <p:spPr>
          <a:xfrm>
            <a:off x="1540183" y="152308"/>
            <a:ext cx="9897755" cy="1478872"/>
          </a:xfrm>
        </p:spPr>
        <p:txBody>
          <a:bodyPr>
            <a:normAutofit/>
          </a:bodyPr>
          <a:lstStyle/>
          <a:p>
            <a:r>
              <a:rPr lang="en-US" sz="2800" b="1" dirty="0">
                <a:latin typeface="Times New Roman" panose="02020603050405020304" pitchFamily="18" charset="0"/>
                <a:cs typeface="Times New Roman" panose="02020603050405020304" pitchFamily="18" charset="0"/>
              </a:rPr>
              <a:t>COMPONENTS SPECIFICATIONS:</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B343F94-43B2-44C3-B100-906874C7F992}"/>
              </a:ext>
            </a:extLst>
          </p:cNvPr>
          <p:cNvSpPr>
            <a:spLocks noGrp="1"/>
          </p:cNvSpPr>
          <p:nvPr>
            <p:ph idx="1"/>
          </p:nvPr>
        </p:nvSpPr>
        <p:spPr>
          <a:xfrm>
            <a:off x="1606858" y="784287"/>
            <a:ext cx="4572000" cy="5921405"/>
          </a:xfrm>
        </p:spPr>
        <p:txBody>
          <a:bodyPr>
            <a:normAutofit lnSpcReduction="10000"/>
          </a:bodyPr>
          <a:lstStyle/>
          <a:p>
            <a:pPr>
              <a:lnSpc>
                <a:spcPct val="120000"/>
              </a:lnSpc>
            </a:pPr>
            <a:r>
              <a:rPr lang="en-US" b="1" dirty="0">
                <a:effectLst/>
                <a:latin typeface="Times New Roman" panose="02020603050405020304" pitchFamily="18" charset="0"/>
                <a:ea typeface="Times New Roman" panose="02020603050405020304" pitchFamily="18" charset="0"/>
              </a:rPr>
              <a:t>Motor:</a:t>
            </a:r>
            <a:endParaRPr lang="en-IN" b="1" dirty="0">
              <a:latin typeface="Times New Roman" panose="02020603050405020304" pitchFamily="18" charset="0"/>
              <a:ea typeface="Times New Roman" panose="02020603050405020304" pitchFamily="18" charset="0"/>
            </a:endParaRPr>
          </a:p>
          <a:p>
            <a:pPr>
              <a:lnSpc>
                <a:spcPct val="120000"/>
              </a:lnSpc>
            </a:pPr>
            <a:r>
              <a:rPr lang="en-US" dirty="0">
                <a:effectLst/>
                <a:latin typeface="Times New Roman" panose="02020603050405020304" pitchFamily="18" charset="0"/>
                <a:ea typeface="Times New Roman" panose="02020603050405020304" pitchFamily="18" charset="0"/>
              </a:rPr>
              <a:t>Type- AC geared motor (For actual design)</a:t>
            </a:r>
          </a:p>
          <a:p>
            <a:pPr marL="0" indent="0">
              <a:lnSpc>
                <a:spcPct val="120000"/>
              </a:lnSpc>
              <a:buNone/>
            </a:pPr>
            <a:r>
              <a:rPr lang="en-US" dirty="0">
                <a:effectLst/>
                <a:latin typeface="Times New Roman" panose="02020603050405020304" pitchFamily="18" charset="0"/>
                <a:ea typeface="Times New Roman" panose="02020603050405020304" pitchFamily="18" charset="0"/>
              </a:rPr>
              <a:t>                 DC Motor (for model)</a:t>
            </a:r>
            <a:endParaRPr lang="en-IN" dirty="0">
              <a:effectLst/>
              <a:latin typeface="Times New Roman" panose="02020603050405020304" pitchFamily="18" charset="0"/>
              <a:ea typeface="Times New Roman" panose="02020603050405020304" pitchFamily="18" charset="0"/>
            </a:endParaRPr>
          </a:p>
          <a:p>
            <a:pPr>
              <a:lnSpc>
                <a:spcPct val="120000"/>
              </a:lnSpc>
            </a:pPr>
            <a:r>
              <a:rPr lang="en-US" dirty="0">
                <a:effectLst/>
                <a:latin typeface="Times New Roman" panose="02020603050405020304" pitchFamily="18" charset="0"/>
                <a:ea typeface="Times New Roman" panose="02020603050405020304" pitchFamily="18" charset="0"/>
              </a:rPr>
              <a:t>RPM- 30</a:t>
            </a:r>
            <a:endParaRPr lang="en-IN" dirty="0">
              <a:effectLst/>
              <a:latin typeface="Times New Roman" panose="02020603050405020304" pitchFamily="18" charset="0"/>
              <a:ea typeface="Times New Roman" panose="02020603050405020304" pitchFamily="18" charset="0"/>
            </a:endParaRPr>
          </a:p>
          <a:p>
            <a:pPr>
              <a:lnSpc>
                <a:spcPct val="120000"/>
              </a:lnSpc>
            </a:pPr>
            <a:r>
              <a:rPr lang="en-US" dirty="0">
                <a:effectLst/>
                <a:latin typeface="Times New Roman" panose="02020603050405020304" pitchFamily="18" charset="0"/>
                <a:ea typeface="Times New Roman" panose="02020603050405020304" pitchFamily="18" charset="0"/>
              </a:rPr>
              <a:t>Power- 0.25KW (by considering power transmission losses in gear box)</a:t>
            </a:r>
          </a:p>
          <a:p>
            <a:pPr marL="0" indent="0">
              <a:lnSpc>
                <a:spcPct val="120000"/>
              </a:lnSpc>
              <a:buNone/>
            </a:pPr>
            <a:endParaRPr lang="en-IN" dirty="0">
              <a:effectLst/>
              <a:latin typeface="Times New Roman" panose="02020603050405020304" pitchFamily="18" charset="0"/>
              <a:ea typeface="Times New Roman" panose="02020603050405020304" pitchFamily="18" charset="0"/>
            </a:endParaRPr>
          </a:p>
          <a:p>
            <a:pPr>
              <a:lnSpc>
                <a:spcPct val="120000"/>
              </a:lnSpc>
            </a:pPr>
            <a:r>
              <a:rPr lang="en-US" b="1" dirty="0">
                <a:effectLst/>
                <a:latin typeface="Times New Roman" panose="02020603050405020304" pitchFamily="18" charset="0"/>
                <a:ea typeface="Times New Roman" panose="02020603050405020304" pitchFamily="18" charset="0"/>
              </a:rPr>
              <a:t>Pulley:</a:t>
            </a:r>
            <a:endParaRPr lang="en-IN" b="1" dirty="0">
              <a:effectLst/>
              <a:latin typeface="Times New Roman" panose="02020603050405020304" pitchFamily="18" charset="0"/>
              <a:ea typeface="Times New Roman" panose="02020603050405020304" pitchFamily="18" charset="0"/>
            </a:endParaRPr>
          </a:p>
          <a:p>
            <a:pPr>
              <a:lnSpc>
                <a:spcPct val="120000"/>
              </a:lnSpc>
            </a:pPr>
            <a:r>
              <a:rPr lang="en-US" dirty="0">
                <a:effectLst/>
                <a:latin typeface="Times New Roman" panose="02020603050405020304" pitchFamily="18" charset="0"/>
                <a:ea typeface="Times New Roman" panose="02020603050405020304" pitchFamily="18" charset="0"/>
              </a:rPr>
              <a:t>Diameter- 0.3m</a:t>
            </a:r>
            <a:endParaRPr lang="en-IN" dirty="0">
              <a:effectLst/>
              <a:latin typeface="Times New Roman" panose="02020603050405020304" pitchFamily="18" charset="0"/>
              <a:ea typeface="Times New Roman" panose="02020603050405020304" pitchFamily="18" charset="0"/>
            </a:endParaRPr>
          </a:p>
          <a:p>
            <a:pPr>
              <a:lnSpc>
                <a:spcPct val="120000"/>
              </a:lnSpc>
            </a:pPr>
            <a:r>
              <a:rPr lang="en-US" dirty="0">
                <a:effectLst/>
                <a:latin typeface="Times New Roman" panose="02020603050405020304" pitchFamily="18" charset="0"/>
                <a:ea typeface="Times New Roman" panose="02020603050405020304" pitchFamily="18" charset="0"/>
              </a:rPr>
              <a:t>Material- Cast Iron</a:t>
            </a:r>
          </a:p>
          <a:p>
            <a:pPr marL="0" indent="0">
              <a:lnSpc>
                <a:spcPct val="120000"/>
              </a:lnSpc>
              <a:buNone/>
            </a:pPr>
            <a:endParaRPr lang="en-IN" dirty="0">
              <a:effectLst/>
              <a:latin typeface="Times New Roman" panose="02020603050405020304" pitchFamily="18" charset="0"/>
              <a:ea typeface="Times New Roman" panose="02020603050405020304" pitchFamily="18" charset="0"/>
            </a:endParaRPr>
          </a:p>
          <a:p>
            <a:pPr>
              <a:lnSpc>
                <a:spcPct val="120000"/>
              </a:lnSpc>
            </a:pPr>
            <a:r>
              <a:rPr lang="en-US" b="1" dirty="0">
                <a:effectLst/>
                <a:latin typeface="Times New Roman" panose="02020603050405020304" pitchFamily="18" charset="0"/>
                <a:ea typeface="Times New Roman" panose="02020603050405020304" pitchFamily="18" charset="0"/>
              </a:rPr>
              <a:t>Key:</a:t>
            </a:r>
            <a:endParaRPr lang="en-IN" b="1" dirty="0">
              <a:effectLst/>
              <a:latin typeface="Times New Roman" panose="02020603050405020304" pitchFamily="18" charset="0"/>
              <a:ea typeface="Times New Roman" panose="02020603050405020304" pitchFamily="18" charset="0"/>
            </a:endParaRPr>
          </a:p>
          <a:p>
            <a:pPr>
              <a:lnSpc>
                <a:spcPct val="120000"/>
              </a:lnSpc>
            </a:pPr>
            <a:r>
              <a:rPr lang="en-US" dirty="0">
                <a:effectLst/>
                <a:latin typeface="Times New Roman" panose="02020603050405020304" pitchFamily="18" charset="0"/>
                <a:ea typeface="Times New Roman" panose="02020603050405020304" pitchFamily="18" charset="0"/>
              </a:rPr>
              <a:t>Dimensions- 6*6mm(square key) </a:t>
            </a:r>
            <a:endParaRPr lang="en-IN" dirty="0">
              <a:effectLst/>
              <a:latin typeface="Times New Roman" panose="02020603050405020304" pitchFamily="18" charset="0"/>
              <a:ea typeface="Times New Roman" panose="02020603050405020304" pitchFamily="18" charset="0"/>
            </a:endParaRPr>
          </a:p>
          <a:p>
            <a:pPr>
              <a:lnSpc>
                <a:spcPct val="120000"/>
              </a:lnSpc>
            </a:pPr>
            <a:r>
              <a:rPr lang="en-US" dirty="0">
                <a:effectLst/>
                <a:latin typeface="Times New Roman" panose="02020603050405020304" pitchFamily="18" charset="0"/>
                <a:ea typeface="Times New Roman" panose="02020603050405020304" pitchFamily="18" charset="0"/>
              </a:rPr>
              <a:t>Material- mild-steel</a:t>
            </a:r>
            <a:endParaRPr lang="en-IN" dirty="0">
              <a:effectLst/>
              <a:latin typeface="Times New Roman" panose="02020603050405020304" pitchFamily="18" charset="0"/>
              <a:ea typeface="Times New Roman" panose="02020603050405020304" pitchFamily="18" charset="0"/>
            </a:endParaRPr>
          </a:p>
          <a:p>
            <a:pPr>
              <a:lnSpc>
                <a:spcPct val="120000"/>
              </a:lnSpc>
            </a:pPr>
            <a:endParaRPr lang="en-IN" dirty="0"/>
          </a:p>
        </p:txBody>
      </p:sp>
      <p:sp>
        <p:nvSpPr>
          <p:cNvPr id="4" name="Content Placeholder 2">
            <a:extLst>
              <a:ext uri="{FF2B5EF4-FFF2-40B4-BE49-F238E27FC236}">
                <a16:creationId xmlns:a16="http://schemas.microsoft.com/office/drawing/2014/main" id="{219BA725-CB26-486F-B9EE-9858A33DA882}"/>
              </a:ext>
            </a:extLst>
          </p:cNvPr>
          <p:cNvSpPr txBox="1">
            <a:spLocks/>
          </p:cNvSpPr>
          <p:nvPr/>
        </p:nvSpPr>
        <p:spPr>
          <a:xfrm>
            <a:off x="6279472" y="958789"/>
            <a:ext cx="4305670" cy="583262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nSpc>
                <a:spcPct val="120000"/>
              </a:lnSpc>
            </a:pPr>
            <a:r>
              <a:rPr lang="en-US" b="1" dirty="0">
                <a:latin typeface="Times New Roman" panose="02020603050405020304" pitchFamily="18" charset="0"/>
                <a:ea typeface="Times New Roman" panose="02020603050405020304" pitchFamily="18" charset="0"/>
              </a:rPr>
              <a:t>Rope:</a:t>
            </a:r>
            <a:endParaRPr lang="en-IN" b="1" dirty="0">
              <a:latin typeface="Times New Roman" panose="02020603050405020304" pitchFamily="18" charset="0"/>
              <a:ea typeface="Times New Roman" panose="02020603050405020304" pitchFamily="18" charset="0"/>
            </a:endParaRPr>
          </a:p>
          <a:p>
            <a:pPr>
              <a:lnSpc>
                <a:spcPct val="120000"/>
              </a:lnSpc>
            </a:pPr>
            <a:r>
              <a:rPr lang="en-US" dirty="0">
                <a:latin typeface="Times New Roman" panose="02020603050405020304" pitchFamily="18" charset="0"/>
                <a:ea typeface="Times New Roman" panose="02020603050405020304" pitchFamily="18" charset="0"/>
              </a:rPr>
              <a:t>Material- High carbon steel wire</a:t>
            </a:r>
            <a:endParaRPr lang="en-IN" dirty="0">
              <a:latin typeface="Times New Roman" panose="02020603050405020304" pitchFamily="18" charset="0"/>
              <a:ea typeface="Times New Roman" panose="02020603050405020304" pitchFamily="18" charset="0"/>
            </a:endParaRPr>
          </a:p>
          <a:p>
            <a:pPr>
              <a:lnSpc>
                <a:spcPct val="120000"/>
              </a:lnSpc>
            </a:pPr>
            <a:r>
              <a:rPr lang="en-US" dirty="0">
                <a:latin typeface="Times New Roman" panose="02020603050405020304" pitchFamily="18" charset="0"/>
                <a:ea typeface="Times New Roman" panose="02020603050405020304" pitchFamily="18" charset="0"/>
              </a:rPr>
              <a:t>Tensile Strength- 1370</a:t>
            </a:r>
            <a:r>
              <a:rPr lang="en-US" dirty="0">
                <a:solidFill>
                  <a:srgbClr val="4D5156"/>
                </a:solidFill>
                <a:latin typeface="Times New Roman" panose="02020603050405020304" pitchFamily="18" charset="0"/>
                <a:ea typeface="Times New Roman" panose="02020603050405020304" pitchFamily="18" charset="0"/>
              </a:rPr>
              <a:t> N/mm²</a:t>
            </a:r>
            <a:endParaRPr lang="en-IN" dirty="0">
              <a:latin typeface="Times New Roman" panose="02020603050405020304" pitchFamily="18" charset="0"/>
              <a:ea typeface="Times New Roman" panose="02020603050405020304" pitchFamily="18" charset="0"/>
            </a:endParaRPr>
          </a:p>
          <a:p>
            <a:pPr>
              <a:lnSpc>
                <a:spcPct val="120000"/>
              </a:lnSpc>
            </a:pPr>
            <a:r>
              <a:rPr lang="en-US" dirty="0">
                <a:solidFill>
                  <a:srgbClr val="000000"/>
                </a:solidFill>
                <a:latin typeface="Times New Roman" panose="02020603050405020304" pitchFamily="18" charset="0"/>
                <a:ea typeface="Times New Roman" panose="02020603050405020304" pitchFamily="18" charset="0"/>
              </a:rPr>
              <a:t>Coating- Galvanized wire</a:t>
            </a:r>
          </a:p>
          <a:p>
            <a:pPr marL="0" indent="0">
              <a:lnSpc>
                <a:spcPct val="120000"/>
              </a:lnSpc>
              <a:buNone/>
            </a:pPr>
            <a:endParaRPr lang="en-IN" dirty="0">
              <a:latin typeface="Times New Roman" panose="02020603050405020304" pitchFamily="18" charset="0"/>
              <a:ea typeface="Times New Roman" panose="02020603050405020304" pitchFamily="18" charset="0"/>
            </a:endParaRPr>
          </a:p>
          <a:p>
            <a:pPr>
              <a:lnSpc>
                <a:spcPct val="120000"/>
              </a:lnSpc>
            </a:pPr>
            <a:r>
              <a:rPr lang="en-US" b="1" dirty="0">
                <a:solidFill>
                  <a:srgbClr val="000000"/>
                </a:solidFill>
                <a:latin typeface="Times New Roman" panose="02020603050405020304" pitchFamily="18" charset="0"/>
                <a:ea typeface="Times New Roman" panose="02020603050405020304" pitchFamily="18" charset="0"/>
              </a:rPr>
              <a:t>Carrier:</a:t>
            </a:r>
            <a:endParaRPr lang="en-IN" b="1" dirty="0">
              <a:latin typeface="Times New Roman" panose="02020603050405020304" pitchFamily="18" charset="0"/>
              <a:ea typeface="Times New Roman" panose="02020603050405020304" pitchFamily="18" charset="0"/>
            </a:endParaRPr>
          </a:p>
          <a:p>
            <a:pPr>
              <a:lnSpc>
                <a:spcPct val="120000"/>
              </a:lnSpc>
            </a:pPr>
            <a:r>
              <a:rPr lang="en-US" dirty="0">
                <a:solidFill>
                  <a:srgbClr val="000000"/>
                </a:solidFill>
                <a:latin typeface="Times New Roman" panose="02020603050405020304" pitchFamily="18" charset="0"/>
                <a:ea typeface="Times New Roman" panose="02020603050405020304" pitchFamily="18" charset="0"/>
              </a:rPr>
              <a:t>Dimensions- 30cm * 20cm * 20cm</a:t>
            </a:r>
            <a:endParaRPr lang="en-IN" dirty="0">
              <a:latin typeface="Times New Roman" panose="02020603050405020304" pitchFamily="18" charset="0"/>
              <a:ea typeface="Times New Roman" panose="02020603050405020304" pitchFamily="18" charset="0"/>
            </a:endParaRPr>
          </a:p>
          <a:p>
            <a:pPr>
              <a:lnSpc>
                <a:spcPct val="120000"/>
              </a:lnSpc>
            </a:pPr>
            <a:r>
              <a:rPr lang="en-US" dirty="0">
                <a:latin typeface="Times New Roman" panose="02020603050405020304" pitchFamily="18" charset="0"/>
                <a:ea typeface="Times New Roman" panose="02020603050405020304" pitchFamily="18" charset="0"/>
              </a:rPr>
              <a:t>Material- Stainless steel</a:t>
            </a:r>
            <a:endParaRPr lang="en-IN" dirty="0">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154848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9329" y="582058"/>
            <a:ext cx="10515600" cy="5693884"/>
          </a:xfrm>
        </p:spPr>
        <p:txBody>
          <a:bodyPr>
            <a:normAutofit fontScale="77500" lnSpcReduction="20000"/>
          </a:bodyPr>
          <a:lstStyle/>
          <a:p>
            <a:pPr marL="0" indent="0">
              <a:buNone/>
            </a:pPr>
            <a:r>
              <a:rPr lang="en-US" sz="3000" b="1" dirty="0">
                <a:latin typeface="Times New Roman" panose="02020603050405020304" pitchFamily="18" charset="0"/>
                <a:cs typeface="Times New Roman" panose="02020603050405020304" pitchFamily="18" charset="0"/>
              </a:rPr>
              <a:t>WORKING PRINCIPLE:</a:t>
            </a:r>
          </a:p>
          <a:p>
            <a:pPr marL="0" indent="0">
              <a:buNone/>
            </a:pPr>
            <a:endParaRPr lang="en-US" sz="1200" dirty="0">
              <a:latin typeface="Times New Roman" panose="02020603050405020304" pitchFamily="18" charset="0"/>
              <a:cs typeface="Times New Roman" panose="02020603050405020304" pitchFamily="18" charset="0"/>
            </a:endParaRPr>
          </a:p>
          <a:p>
            <a:pPr marL="0" indent="0" algn="just">
              <a:lnSpc>
                <a:spcPct val="150000"/>
              </a:lnSpc>
              <a:buNone/>
            </a:pPr>
            <a:r>
              <a:rPr lang="en-US" sz="2200" dirty="0">
                <a:latin typeface="Times New Roman" panose="02020603050405020304" pitchFamily="18" charset="0"/>
                <a:cs typeface="Times New Roman" panose="02020603050405020304" pitchFamily="18" charset="0"/>
              </a:rPr>
              <a:t>When sender presses switch of the required floor number </a:t>
            </a:r>
            <a:r>
              <a:rPr lang="en-US" sz="2200" dirty="0" err="1">
                <a:latin typeface="Times New Roman" panose="02020603050405020304" pitchFamily="18" charset="0"/>
                <a:cs typeface="Times New Roman" panose="02020603050405020304" pitchFamily="18" charset="0"/>
              </a:rPr>
              <a:t>arduino</a:t>
            </a:r>
            <a:r>
              <a:rPr lang="en-US" sz="2200" dirty="0">
                <a:latin typeface="Times New Roman" panose="02020603050405020304" pitchFamily="18" charset="0"/>
                <a:cs typeface="Times New Roman" panose="02020603050405020304" pitchFamily="18" charset="0"/>
              </a:rPr>
              <a:t> program gets activated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as Arduino is connected to GSM800L in which sim card is inserted, which sends text message to flat owner.</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parallelly Arduino is also connected to motor driver, as soon as the switch gets pressed, IC of motor driver gets activated and motor starts rotating in one direction and carrier starts moving in upward direction.</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As carrier moves in upward direction ultrasonic sensor senses the position of carrier when the carrier reaches the required floor number it stops.</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Message is already sent to flat owner so he/she will come and takes the parcel and presses the button which allotted to that floor .So signal get sent to motor driver and motor rotates in opposite direction, due to which carrier comes in downward direction.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While moving downward also ultrasonic sensor senses the position of carrier .</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When carrier reaches on ground floor it stops.</a:t>
            </a:r>
          </a:p>
          <a:p>
            <a:pPr marL="0" indent="0" algn="just">
              <a:lnSpc>
                <a:spcPct val="150000"/>
              </a:lnSpc>
              <a:buNone/>
            </a:pPr>
            <a:r>
              <a:rPr lang="en-US" sz="2200" dirty="0">
                <a:latin typeface="Times New Roman" panose="02020603050405020304" pitchFamily="18" charset="0"/>
                <a:cs typeface="Times New Roman" panose="02020603050405020304" pitchFamily="18" charset="0"/>
              </a:rPr>
              <a:t>The same procedure is repeated for next cycle.</a:t>
            </a:r>
          </a:p>
          <a:p>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1115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D2604-89A3-40D2-957C-FB49169AD11F}"/>
              </a:ext>
            </a:extLst>
          </p:cNvPr>
          <p:cNvSpPr>
            <a:spLocks noGrp="1"/>
          </p:cNvSpPr>
          <p:nvPr>
            <p:ph type="title"/>
          </p:nvPr>
        </p:nvSpPr>
        <p:spPr>
          <a:xfrm>
            <a:off x="1606859" y="295275"/>
            <a:ext cx="9897754" cy="1398973"/>
          </a:xfrm>
        </p:spPr>
        <p:txBody>
          <a:bodyPr>
            <a:normAutofit/>
          </a:bodyPr>
          <a:lstStyle/>
          <a:p>
            <a:r>
              <a:rPr lang="en-US" sz="2800" b="1" dirty="0">
                <a:latin typeface="Times New Roman" panose="02020603050405020304" pitchFamily="18" charset="0"/>
                <a:cs typeface="Times New Roman" panose="02020603050405020304" pitchFamily="18" charset="0"/>
              </a:rPr>
              <a:t>DESIGN CALCULATIONS:</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38BDD44-F0B5-47EC-89B0-7ECDA57FEB7D}"/>
              </a:ext>
            </a:extLst>
          </p:cNvPr>
          <p:cNvSpPr>
            <a:spLocks noGrp="1"/>
          </p:cNvSpPr>
          <p:nvPr>
            <p:ph idx="1"/>
          </p:nvPr>
        </p:nvSpPr>
        <p:spPr>
          <a:xfrm>
            <a:off x="3290657" y="823311"/>
            <a:ext cx="9737956" cy="5739414"/>
          </a:xfrm>
        </p:spPr>
        <p:txBody>
          <a:bodyPr>
            <a:normAutofit fontScale="25000" lnSpcReduction="20000"/>
          </a:bodyPr>
          <a:lstStyle/>
          <a:p>
            <a:pPr marL="0" indent="0">
              <a:lnSpc>
                <a:spcPct val="150000"/>
              </a:lnSpc>
              <a:buNone/>
            </a:pPr>
            <a:r>
              <a:rPr lang="en-US" sz="6400" dirty="0">
                <a:effectLst/>
                <a:latin typeface="Times New Roman" panose="02020603050405020304" pitchFamily="18" charset="0"/>
                <a:ea typeface="Times New Roman" panose="02020603050405020304" pitchFamily="18" charset="0"/>
              </a:rPr>
              <a:t>           General speed of elevator =  0.5 m/sec</a:t>
            </a:r>
            <a:endParaRPr lang="en-IN" sz="6400" dirty="0">
              <a:effectLst/>
              <a:latin typeface="Times New Roman" panose="02020603050405020304" pitchFamily="18" charset="0"/>
              <a:ea typeface="Times New Roman" panose="02020603050405020304" pitchFamily="18" charset="0"/>
            </a:endParaRPr>
          </a:p>
          <a:p>
            <a:pPr indent="0">
              <a:lnSpc>
                <a:spcPct val="150000"/>
              </a:lnSpc>
              <a:buNone/>
            </a:pPr>
            <a:r>
              <a:rPr lang="en-US" sz="6400" dirty="0">
                <a:effectLst/>
                <a:latin typeface="Times New Roman" panose="02020603050405020304" pitchFamily="18" charset="0"/>
                <a:ea typeface="Times New Roman" panose="02020603050405020304" pitchFamily="18" charset="0"/>
              </a:rPr>
              <a:t>              Factor of safety     =  1.5</a:t>
            </a:r>
            <a:endParaRPr lang="en-IN" sz="6400" dirty="0">
              <a:effectLst/>
              <a:latin typeface="Times New Roman" panose="02020603050405020304" pitchFamily="18" charset="0"/>
              <a:ea typeface="Times New Roman" panose="02020603050405020304" pitchFamily="18" charset="0"/>
            </a:endParaRPr>
          </a:p>
          <a:p>
            <a:pPr indent="0">
              <a:lnSpc>
                <a:spcPct val="150000"/>
              </a:lnSpc>
              <a:buNone/>
            </a:pPr>
            <a:r>
              <a:rPr lang="en-US" sz="6400" dirty="0">
                <a:effectLst/>
                <a:latin typeface="Times New Roman" panose="02020603050405020304" pitchFamily="18" charset="0"/>
                <a:ea typeface="Times New Roman" panose="02020603050405020304" pitchFamily="18" charset="0"/>
              </a:rPr>
              <a:t>             Design weight        = 10 kg</a:t>
            </a:r>
            <a:endParaRPr lang="en-IN" sz="6400" dirty="0">
              <a:effectLst/>
              <a:latin typeface="Times New Roman" panose="02020603050405020304" pitchFamily="18" charset="0"/>
              <a:ea typeface="Times New Roman" panose="02020603050405020304" pitchFamily="18" charset="0"/>
            </a:endParaRPr>
          </a:p>
          <a:p>
            <a:pPr marL="0" indent="0">
              <a:lnSpc>
                <a:spcPct val="150000"/>
              </a:lnSpc>
              <a:buNone/>
            </a:pPr>
            <a:r>
              <a:rPr lang="en-US" sz="6400" dirty="0">
                <a:effectLst/>
                <a:latin typeface="Times New Roman" panose="02020603050405020304" pitchFamily="18" charset="0"/>
                <a:ea typeface="Times New Roman" panose="02020603050405020304" pitchFamily="18" charset="0"/>
              </a:rPr>
              <a:t>Considering diameter of pulley = 0.3 m </a:t>
            </a:r>
          </a:p>
          <a:p>
            <a:pPr marL="0" indent="0">
              <a:lnSpc>
                <a:spcPct val="150000"/>
              </a:lnSpc>
              <a:buNone/>
            </a:pPr>
            <a:r>
              <a:rPr lang="en-US" sz="6400" dirty="0">
                <a:latin typeface="Times New Roman" panose="02020603050405020304" pitchFamily="18" charset="0"/>
                <a:ea typeface="Times New Roman" panose="02020603050405020304" pitchFamily="18" charset="0"/>
              </a:rPr>
              <a:t>                                  </a:t>
            </a:r>
            <a:r>
              <a:rPr lang="en-US" sz="6400" dirty="0">
                <a:effectLst/>
                <a:latin typeface="Times New Roman" panose="02020603050405020304" pitchFamily="18" charset="0"/>
                <a:ea typeface="Times New Roman" panose="02020603050405020304" pitchFamily="18" charset="0"/>
              </a:rPr>
              <a:t> Force       = 15*9.81</a:t>
            </a:r>
            <a:endParaRPr lang="en-IN" sz="6400" dirty="0">
              <a:effectLst/>
              <a:latin typeface="Times New Roman" panose="02020603050405020304" pitchFamily="18" charset="0"/>
              <a:ea typeface="Times New Roman" panose="02020603050405020304" pitchFamily="18" charset="0"/>
            </a:endParaRPr>
          </a:p>
          <a:p>
            <a:pPr marL="0" indent="0">
              <a:lnSpc>
                <a:spcPct val="150000"/>
              </a:lnSpc>
              <a:buNone/>
            </a:pPr>
            <a:r>
              <a:rPr lang="en-US" sz="6400" dirty="0">
                <a:effectLst/>
                <a:latin typeface="Times New Roman" panose="02020603050405020304" pitchFamily="18" charset="0"/>
                <a:ea typeface="Times New Roman" panose="02020603050405020304" pitchFamily="18" charset="0"/>
              </a:rPr>
              <a:t>         	                                = 147.15 N (nearly equal to )</a:t>
            </a:r>
            <a:endParaRPr lang="en-IN" sz="6400" dirty="0">
              <a:effectLst/>
              <a:latin typeface="Times New Roman" panose="02020603050405020304" pitchFamily="18" charset="0"/>
              <a:ea typeface="Times New Roman" panose="02020603050405020304" pitchFamily="18" charset="0"/>
            </a:endParaRPr>
          </a:p>
          <a:p>
            <a:pPr marL="0" indent="0">
              <a:lnSpc>
                <a:spcPct val="150000"/>
              </a:lnSpc>
              <a:buNone/>
            </a:pPr>
            <a:r>
              <a:rPr lang="en-US" sz="6400" dirty="0">
                <a:effectLst/>
                <a:latin typeface="Times New Roman" panose="02020603050405020304" pitchFamily="18" charset="0"/>
                <a:ea typeface="Times New Roman" panose="02020603050405020304" pitchFamily="18" charset="0"/>
              </a:rPr>
              <a:t>                                                  =150 N</a:t>
            </a:r>
            <a:endParaRPr lang="en-IN" sz="6400" dirty="0">
              <a:effectLst/>
              <a:latin typeface="Times New Roman" panose="02020603050405020304" pitchFamily="18" charset="0"/>
              <a:ea typeface="Times New Roman" panose="02020603050405020304" pitchFamily="18" charset="0"/>
            </a:endParaRPr>
          </a:p>
          <a:p>
            <a:pPr marL="0" indent="0">
              <a:lnSpc>
                <a:spcPct val="150000"/>
              </a:lnSpc>
              <a:buNone/>
            </a:pPr>
            <a:r>
              <a:rPr lang="en-US" sz="6400" dirty="0">
                <a:effectLst/>
                <a:latin typeface="Times New Roman" panose="02020603050405020304" pitchFamily="18" charset="0"/>
                <a:ea typeface="Times New Roman" panose="02020603050405020304" pitchFamily="18" charset="0"/>
              </a:rPr>
              <a:t>                                        Work = Force * displacement</a:t>
            </a:r>
            <a:endParaRPr lang="en-IN" sz="6400" dirty="0">
              <a:effectLst/>
              <a:latin typeface="Times New Roman" panose="02020603050405020304" pitchFamily="18" charset="0"/>
              <a:ea typeface="Times New Roman" panose="02020603050405020304" pitchFamily="18" charset="0"/>
            </a:endParaRPr>
          </a:p>
          <a:p>
            <a:pPr marL="0" indent="0">
              <a:lnSpc>
                <a:spcPct val="150000"/>
              </a:lnSpc>
              <a:buNone/>
            </a:pPr>
            <a:r>
              <a:rPr lang="en-US" sz="6400" dirty="0">
                <a:effectLst/>
                <a:latin typeface="Times New Roman" panose="02020603050405020304" pitchFamily="18" charset="0"/>
                <a:ea typeface="Times New Roman" panose="02020603050405020304" pitchFamily="18" charset="0"/>
              </a:rPr>
              <a:t>                                       Power = work / Time</a:t>
            </a:r>
            <a:endParaRPr lang="en-IN" sz="6400" dirty="0">
              <a:effectLst/>
              <a:latin typeface="Times New Roman" panose="02020603050405020304" pitchFamily="18" charset="0"/>
              <a:ea typeface="Times New Roman" panose="02020603050405020304" pitchFamily="18" charset="0"/>
            </a:endParaRPr>
          </a:p>
          <a:p>
            <a:pPr marL="0" indent="0">
              <a:lnSpc>
                <a:spcPct val="150000"/>
              </a:lnSpc>
              <a:buNone/>
            </a:pPr>
            <a:r>
              <a:rPr lang="en-US" sz="6400" dirty="0">
                <a:effectLst/>
                <a:latin typeface="Times New Roman" panose="02020603050405020304" pitchFamily="18" charset="0"/>
                <a:ea typeface="Times New Roman" panose="02020603050405020304" pitchFamily="18" charset="0"/>
              </a:rPr>
              <a:t>                                                  = ( Force * Displacement ) /Time</a:t>
            </a:r>
            <a:endParaRPr lang="en-IN" sz="6400" dirty="0">
              <a:effectLst/>
              <a:latin typeface="Times New Roman" panose="02020603050405020304" pitchFamily="18" charset="0"/>
              <a:ea typeface="Times New Roman" panose="02020603050405020304" pitchFamily="18" charset="0"/>
            </a:endParaRPr>
          </a:p>
          <a:p>
            <a:pPr marL="0" indent="0">
              <a:lnSpc>
                <a:spcPct val="150000"/>
              </a:lnSpc>
              <a:buNone/>
            </a:pPr>
            <a:r>
              <a:rPr lang="en-US" sz="6400" dirty="0">
                <a:effectLst/>
                <a:latin typeface="Times New Roman" panose="02020603050405020304" pitchFamily="18" charset="0"/>
                <a:ea typeface="Times New Roman" panose="02020603050405020304" pitchFamily="18" charset="0"/>
              </a:rPr>
              <a:t>                                    Power   = Force * speed</a:t>
            </a:r>
            <a:endParaRPr lang="en-IN" sz="6400" dirty="0">
              <a:effectLst/>
              <a:latin typeface="Times New Roman" panose="02020603050405020304" pitchFamily="18" charset="0"/>
              <a:ea typeface="Times New Roman" panose="02020603050405020304" pitchFamily="18" charset="0"/>
            </a:endParaRPr>
          </a:p>
          <a:p>
            <a:pPr marL="0" indent="0">
              <a:lnSpc>
                <a:spcPct val="150000"/>
              </a:lnSpc>
              <a:buNone/>
            </a:pPr>
            <a:r>
              <a:rPr lang="en-US" sz="6400" dirty="0">
                <a:effectLst/>
                <a:latin typeface="Times New Roman" panose="02020603050405020304" pitchFamily="18" charset="0"/>
                <a:ea typeface="Times New Roman" panose="02020603050405020304" pitchFamily="18" charset="0"/>
              </a:rPr>
              <a:t>                                                                  = 150*0.5</a:t>
            </a:r>
            <a:endParaRPr lang="en-IN" sz="6400" dirty="0">
              <a:effectLst/>
              <a:latin typeface="Times New Roman" panose="02020603050405020304" pitchFamily="18" charset="0"/>
              <a:ea typeface="Times New Roman" panose="02020603050405020304" pitchFamily="18" charset="0"/>
            </a:endParaRPr>
          </a:p>
          <a:p>
            <a:pPr marL="0" indent="0">
              <a:lnSpc>
                <a:spcPct val="150000"/>
              </a:lnSpc>
              <a:buNone/>
            </a:pPr>
            <a:r>
              <a:rPr lang="en-US" sz="6400" dirty="0">
                <a:effectLst/>
                <a:latin typeface="Times New Roman" panose="02020603050405020304" pitchFamily="18" charset="0"/>
                <a:ea typeface="Times New Roman" panose="02020603050405020304" pitchFamily="18" charset="0"/>
              </a:rPr>
              <a:t>                                                  =  75 Watt</a:t>
            </a:r>
            <a:endParaRPr lang="en-IN" sz="6400" dirty="0">
              <a:effectLst/>
              <a:latin typeface="Times New Roman" panose="02020603050405020304" pitchFamily="18" charset="0"/>
              <a:ea typeface="Times New Roman" panose="02020603050405020304" pitchFamily="18" charset="0"/>
            </a:endParaRPr>
          </a:p>
          <a:p>
            <a:pPr marL="0" indent="0">
              <a:lnSpc>
                <a:spcPct val="150000"/>
              </a:lnSpc>
              <a:buNone/>
            </a:pPr>
            <a:r>
              <a:rPr lang="en-US" sz="6400" b="1" dirty="0">
                <a:effectLst/>
                <a:latin typeface="Times New Roman" panose="02020603050405020304" pitchFamily="18" charset="0"/>
                <a:ea typeface="Times New Roman" panose="02020603050405020304" pitchFamily="18" charset="0"/>
              </a:rPr>
              <a:t> </a:t>
            </a:r>
            <a:endParaRPr lang="en-IN" sz="64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388255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F12F-2813-46C6-A089-645748F33CFD}"/>
              </a:ext>
            </a:extLst>
          </p:cNvPr>
          <p:cNvSpPr>
            <a:spLocks noGrp="1"/>
          </p:cNvSpPr>
          <p:nvPr>
            <p:ph type="title"/>
          </p:nvPr>
        </p:nvSpPr>
        <p:spPr>
          <a:xfrm>
            <a:off x="1722268" y="417250"/>
            <a:ext cx="9782345" cy="1411550"/>
          </a:xfrm>
        </p:spPr>
        <p:txBody>
          <a:bodyPr>
            <a:normAutofit/>
          </a:bodyPr>
          <a:lstStyle/>
          <a:p>
            <a:r>
              <a:rPr lang="en-US" sz="2800" b="1" dirty="0">
                <a:latin typeface="Times New Roman" panose="02020603050405020304" pitchFamily="18" charset="0"/>
                <a:cs typeface="Times New Roman" panose="02020603050405020304" pitchFamily="18" charset="0"/>
              </a:rPr>
              <a:t>DESIGN CALCULATIONS:</a:t>
            </a:r>
            <a:endParaRPr lang="en-IN" sz="2800" dirty="0"/>
          </a:p>
        </p:txBody>
      </p:sp>
      <p:sp>
        <p:nvSpPr>
          <p:cNvPr id="3" name="Content Placeholder 2">
            <a:extLst>
              <a:ext uri="{FF2B5EF4-FFF2-40B4-BE49-F238E27FC236}">
                <a16:creationId xmlns:a16="http://schemas.microsoft.com/office/drawing/2014/main" id="{61336207-028F-4CB2-8B27-8D2AADADF66F}"/>
              </a:ext>
            </a:extLst>
          </p:cNvPr>
          <p:cNvSpPr>
            <a:spLocks noGrp="1"/>
          </p:cNvSpPr>
          <p:nvPr>
            <p:ph idx="1"/>
          </p:nvPr>
        </p:nvSpPr>
        <p:spPr>
          <a:xfrm>
            <a:off x="3770312" y="1828800"/>
            <a:ext cx="8915400" cy="3777622"/>
          </a:xfrm>
        </p:spPr>
        <p:txBody>
          <a:bodyPr>
            <a:normAutofit/>
          </a:bodyPr>
          <a:lstStyle/>
          <a:p>
            <a:pPr marL="0" indent="0">
              <a:lnSpc>
                <a:spcPct val="150000"/>
              </a:lnSpc>
              <a:buNone/>
            </a:pPr>
            <a:r>
              <a:rPr lang="en-US" sz="2000" dirty="0">
                <a:effectLst/>
                <a:latin typeface="Times New Roman" panose="02020603050405020304" pitchFamily="18" charset="0"/>
                <a:ea typeface="Times New Roman" panose="02020603050405020304" pitchFamily="18" charset="0"/>
              </a:rPr>
              <a:t>We know by formula ,</a:t>
            </a:r>
            <a:endParaRPr lang="en-IN" sz="2000" dirty="0">
              <a:effectLst/>
              <a:latin typeface="Times New Roman" panose="02020603050405020304" pitchFamily="18" charset="0"/>
              <a:ea typeface="Times New Roman" panose="02020603050405020304" pitchFamily="18" charset="0"/>
            </a:endParaRPr>
          </a:p>
          <a:p>
            <a:pPr marL="0" indent="0">
              <a:lnSpc>
                <a:spcPct val="150000"/>
              </a:lnSpc>
              <a:buNone/>
            </a:pPr>
            <a:r>
              <a:rPr lang="en-US" sz="2000" dirty="0">
                <a:effectLst/>
                <a:latin typeface="Times New Roman" panose="02020603050405020304" pitchFamily="18" charset="0"/>
                <a:ea typeface="Times New Roman" panose="02020603050405020304" pitchFamily="18" charset="0"/>
              </a:rPr>
              <a:t>  	       V = ( π * D *N ) /60</a:t>
            </a:r>
            <a:endParaRPr lang="en-IN" sz="2000" dirty="0">
              <a:effectLst/>
              <a:latin typeface="Times New Roman" panose="02020603050405020304" pitchFamily="18" charset="0"/>
              <a:ea typeface="Times New Roman" panose="02020603050405020304" pitchFamily="18" charset="0"/>
            </a:endParaRPr>
          </a:p>
          <a:p>
            <a:pPr indent="0">
              <a:lnSpc>
                <a:spcPct val="150000"/>
              </a:lnSpc>
              <a:buNone/>
            </a:pPr>
            <a:r>
              <a:rPr lang="en-US" sz="2000" dirty="0">
                <a:latin typeface="Times New Roman" panose="02020603050405020304" pitchFamily="18" charset="0"/>
                <a:ea typeface="Times New Roman" panose="02020603050405020304" pitchFamily="18" charset="0"/>
              </a:rPr>
              <a:t>       </a:t>
            </a:r>
            <a:r>
              <a:rPr lang="en-US" sz="2000" dirty="0">
                <a:effectLst/>
                <a:latin typeface="Times New Roman" panose="02020603050405020304" pitchFamily="18" charset="0"/>
                <a:ea typeface="Times New Roman" panose="02020603050405020304" pitchFamily="18" charset="0"/>
              </a:rPr>
              <a:t>0.5 = ( 3.142 * 0.3 * N ) / 60</a:t>
            </a:r>
            <a:endParaRPr lang="en-IN" sz="2000" dirty="0">
              <a:effectLst/>
              <a:latin typeface="Times New Roman" panose="02020603050405020304" pitchFamily="18" charset="0"/>
              <a:ea typeface="Times New Roman" panose="02020603050405020304" pitchFamily="18" charset="0"/>
            </a:endParaRPr>
          </a:p>
          <a:p>
            <a:pPr marL="0" indent="0">
              <a:lnSpc>
                <a:spcPct val="150000"/>
              </a:lnSpc>
              <a:buNone/>
            </a:pPr>
            <a:r>
              <a:rPr lang="en-US" sz="2000" dirty="0">
                <a:effectLst/>
                <a:latin typeface="Times New Roman" panose="02020603050405020304" pitchFamily="18" charset="0"/>
                <a:ea typeface="Times New Roman" panose="02020603050405020304" pitchFamily="18" charset="0"/>
              </a:rPr>
              <a:t>                N = ( 0.5 * 60 ) / ( 3.142 * 0.3 )</a:t>
            </a:r>
            <a:endParaRPr lang="en-IN" sz="2000" dirty="0">
              <a:latin typeface="Times New Roman" panose="02020603050405020304" pitchFamily="18" charset="0"/>
              <a:ea typeface="Times New Roman" panose="02020603050405020304" pitchFamily="18" charset="0"/>
            </a:endParaRPr>
          </a:p>
          <a:p>
            <a:pPr marL="0" indent="0">
              <a:lnSpc>
                <a:spcPct val="150000"/>
              </a:lnSpc>
              <a:buNone/>
            </a:pPr>
            <a:r>
              <a:rPr lang="en-US" sz="2000" dirty="0">
                <a:effectLst/>
                <a:latin typeface="Times New Roman" panose="02020603050405020304" pitchFamily="18" charset="0"/>
                <a:ea typeface="Times New Roman" panose="02020603050405020304" pitchFamily="18" charset="0"/>
              </a:rPr>
              <a:t>                N = 30 rpm</a:t>
            </a:r>
            <a:endParaRPr lang="en-IN" sz="2000" dirty="0">
              <a:effectLst/>
              <a:latin typeface="Times New Roman" panose="02020603050405020304" pitchFamily="18" charset="0"/>
              <a:ea typeface="Times New Roman" panose="02020603050405020304" pitchFamily="18" charset="0"/>
            </a:endParaRPr>
          </a:p>
          <a:p>
            <a:pPr marL="0" indent="0">
              <a:lnSpc>
                <a:spcPct val="150000"/>
              </a:lnSpc>
              <a:buNone/>
            </a:pPr>
            <a:r>
              <a:rPr lang="en-US" sz="800" b="1" dirty="0">
                <a:effectLst/>
                <a:latin typeface="Times New Roman" panose="02020603050405020304" pitchFamily="18" charset="0"/>
                <a:ea typeface="Times New Roman" panose="02020603050405020304" pitchFamily="18" charset="0"/>
              </a:rPr>
              <a:t> </a:t>
            </a:r>
            <a:endParaRPr lang="en-IN" sz="800" dirty="0">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193458169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1764</TotalTime>
  <Words>1076</Words>
  <Application>Microsoft Office PowerPoint</Application>
  <PresentationFormat>Widescreen</PresentationFormat>
  <Paragraphs>137</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Century Gothic</vt:lpstr>
      <vt:lpstr>Symbol</vt:lpstr>
      <vt:lpstr>Times New Roman</vt:lpstr>
      <vt:lpstr>Wingdings 3</vt:lpstr>
      <vt:lpstr>Wisp</vt:lpstr>
      <vt:lpstr>PowerPoint Presentation</vt:lpstr>
      <vt:lpstr>Need of the Work:</vt:lpstr>
      <vt:lpstr>PowerPoint Presentation</vt:lpstr>
      <vt:lpstr>PowerPoint Presentation</vt:lpstr>
      <vt:lpstr>PowerPoint Presentation</vt:lpstr>
      <vt:lpstr>COMPONENTS SPECIFICATIONS:</vt:lpstr>
      <vt:lpstr>PowerPoint Presentation</vt:lpstr>
      <vt:lpstr>DESIGN CALCULATIONS:</vt:lpstr>
      <vt:lpstr>DESIGN CALCULATIONS:</vt:lpstr>
      <vt:lpstr>PowerPoint Presentation</vt:lpstr>
      <vt:lpstr>ANALYSIS:</vt:lpstr>
      <vt:lpstr>MODEL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Nemat Sache</cp:lastModifiedBy>
  <cp:revision>84</cp:revision>
  <dcterms:created xsi:type="dcterms:W3CDTF">2021-05-21T14:37:20Z</dcterms:created>
  <dcterms:modified xsi:type="dcterms:W3CDTF">2023-12-14T09:10:26Z</dcterms:modified>
</cp:coreProperties>
</file>